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0"/>
  </p:notesMasterIdLst>
  <p:sldIdLst>
    <p:sldId id="256" r:id="rId2"/>
    <p:sldId id="259" r:id="rId3"/>
    <p:sldId id="264" r:id="rId4"/>
    <p:sldId id="266" r:id="rId5"/>
    <p:sldId id="268" r:id="rId6"/>
    <p:sldId id="267" r:id="rId7"/>
    <p:sldId id="269" r:id="rId8"/>
    <p:sldId id="270" r:id="rId9"/>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FF6938-2718-1E43-B424-4EEA13ABD1B8}">
          <p14:sldIdLst>
            <p14:sldId id="256"/>
            <p14:sldId id="259"/>
          </p14:sldIdLst>
        </p14:section>
        <p14:section name="Ideas" id="{F5E2FA24-866C-2346-B79E-126B6A9FE0E1}">
          <p14:sldIdLst>
            <p14:sldId id="264"/>
          </p14:sldIdLst>
        </p14:section>
        <p14:section name="Alternative Designs" id="{5DF9EF43-D43F-3744-85B5-2BE4A8E4A859}">
          <p14:sldIdLst>
            <p14:sldId id="266"/>
            <p14:sldId id="268"/>
            <p14:sldId id="267"/>
          </p14:sldIdLst>
        </p14:section>
        <p14:section name="Realisation" id="{7838B2A3-5137-0840-B9F7-37D7C2D8397A}">
          <p14:sldIdLst>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9FF4"/>
    <a:srgbClr val="945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59"/>
    <p:restoredTop sz="94719"/>
  </p:normalViewPr>
  <p:slideViewPr>
    <p:cSldViewPr snapToGrid="0" snapToObjects="1">
      <p:cViewPr>
        <p:scale>
          <a:sx n="150" d="100"/>
          <a:sy n="150" d="100"/>
        </p:scale>
        <p:origin x="1464" y="-3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897A4-F014-3041-B2EC-69AEB45FA0F1}" type="datetimeFigureOut">
              <a:rPr lang="en-US" smtClean="0"/>
              <a:t>3/19/2017</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286B6-C8E6-7942-9DA9-02736C109A43}" type="slidenum">
              <a:rPr lang="en-US" smtClean="0"/>
              <a:t>‹#›</a:t>
            </a:fld>
            <a:endParaRPr lang="en-US"/>
          </a:p>
        </p:txBody>
      </p:sp>
    </p:spTree>
    <p:extLst>
      <p:ext uri="{BB962C8B-B14F-4D97-AF65-F5344CB8AC3E}">
        <p14:creationId xmlns:p14="http://schemas.microsoft.com/office/powerpoint/2010/main" val="179436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286B6-C8E6-7942-9DA9-02736C109A43}" type="slidenum">
              <a:rPr lang="en-US" smtClean="0"/>
              <a:t>3</a:t>
            </a:fld>
            <a:endParaRPr lang="en-US"/>
          </a:p>
        </p:txBody>
      </p:sp>
    </p:spTree>
    <p:extLst>
      <p:ext uri="{BB962C8B-B14F-4D97-AF65-F5344CB8AC3E}">
        <p14:creationId xmlns:p14="http://schemas.microsoft.com/office/powerpoint/2010/main" val="73724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286B6-C8E6-7942-9DA9-02736C109A43}" type="slidenum">
              <a:rPr lang="en-US" smtClean="0"/>
              <a:t>4</a:t>
            </a:fld>
            <a:endParaRPr lang="en-US"/>
          </a:p>
        </p:txBody>
      </p:sp>
    </p:spTree>
    <p:extLst>
      <p:ext uri="{BB962C8B-B14F-4D97-AF65-F5344CB8AC3E}">
        <p14:creationId xmlns:p14="http://schemas.microsoft.com/office/powerpoint/2010/main" val="249091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286B6-C8E6-7942-9DA9-02736C109A43}" type="slidenum">
              <a:rPr lang="en-US" smtClean="0"/>
              <a:t>5</a:t>
            </a:fld>
            <a:endParaRPr lang="en-US"/>
          </a:p>
        </p:txBody>
      </p:sp>
    </p:spTree>
    <p:extLst>
      <p:ext uri="{BB962C8B-B14F-4D97-AF65-F5344CB8AC3E}">
        <p14:creationId xmlns:p14="http://schemas.microsoft.com/office/powerpoint/2010/main" val="1480198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286B6-C8E6-7942-9DA9-02736C109A43}" type="slidenum">
              <a:rPr lang="en-US" smtClean="0"/>
              <a:t>6</a:t>
            </a:fld>
            <a:endParaRPr lang="en-US"/>
          </a:p>
        </p:txBody>
      </p:sp>
    </p:spTree>
    <p:extLst>
      <p:ext uri="{BB962C8B-B14F-4D97-AF65-F5344CB8AC3E}">
        <p14:creationId xmlns:p14="http://schemas.microsoft.com/office/powerpoint/2010/main" val="1512732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286B6-C8E6-7942-9DA9-02736C109A43}" type="slidenum">
              <a:rPr lang="en-US" smtClean="0"/>
              <a:t>7</a:t>
            </a:fld>
            <a:endParaRPr lang="en-US"/>
          </a:p>
        </p:txBody>
      </p:sp>
    </p:spTree>
    <p:extLst>
      <p:ext uri="{BB962C8B-B14F-4D97-AF65-F5344CB8AC3E}">
        <p14:creationId xmlns:p14="http://schemas.microsoft.com/office/powerpoint/2010/main" val="59462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3FF4B3-F396-D449-9B8D-6B2A9442235E}" type="datetimeFigureOut">
              <a:rPr lang="en-US" smtClean="0"/>
              <a:t>3/19/2017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3FF4B3-F396-D449-9B8D-6B2A9442235E}"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3FF4B3-F396-D449-9B8D-6B2A9442235E}" type="datetimeFigureOut">
              <a:rPr lang="en-US" smtClean="0"/>
              <a:t>3/19/2017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3FF4B3-F396-D449-9B8D-6B2A9442235E}" type="datetimeFigureOut">
              <a:rPr lang="en-US" smtClean="0"/>
              <a:t>3/19/2017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FF4B3-F396-D449-9B8D-6B2A9442235E}" type="datetimeFigureOut">
              <a:rPr lang="en-US" smtClean="0"/>
              <a:t>3/19/2017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3FF4B3-F396-D449-9B8D-6B2A9442235E}"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3FF4B3-F396-D449-9B8D-6B2A9442235E}" type="datetimeFigureOut">
              <a:rPr lang="en-US" smtClean="0"/>
              <a:t>3/19/2017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CC22D-29F3-0648-9040-466088B5E6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963FF4B3-F396-D449-9B8D-6B2A9442235E}" type="datetimeFigureOut">
              <a:rPr lang="en-US" smtClean="0"/>
              <a:t>3/19/2017</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63CC22D-29F3-0648-9040-466088B5E6A6}" type="slidenum">
              <a:rPr lang="en-US" smtClean="0"/>
              <a:t>‹#›</a:t>
            </a:fld>
            <a:endParaRPr lang="en-US"/>
          </a:p>
        </p:txBody>
      </p:sp>
    </p:spTree>
    <p:extLst>
      <p:ext uri="{BB962C8B-B14F-4D97-AF65-F5344CB8AC3E}">
        <p14:creationId xmlns:p14="http://schemas.microsoft.com/office/powerpoint/2010/main" val="18925257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aru3@student.monash.edu" TargetMode="External"/><Relationship Id="rId2" Type="http://schemas.openxmlformats.org/officeDocument/2006/relationships/hyperlink" Target="mailto:abed10@student.monash.edu"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tif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tiff"/><Relationship Id="rId20"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f"/><Relationship Id="rId15" Type="http://schemas.openxmlformats.org/officeDocument/2006/relationships/image" Target="../media/image13.png"/><Relationship Id="rId23" Type="http://schemas.openxmlformats.org/officeDocument/2006/relationships/image" Target="../media/image21.gif"/><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tiff"/><Relationship Id="rId22" Type="http://schemas.openxmlformats.org/officeDocument/2006/relationships/image" Target="../media/image20.tiff"/></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emf"/><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crimestatistics.vic.gov.au/" TargetMode="External"/><Relationship Id="rId2" Type="http://schemas.openxmlformats.org/officeDocument/2006/relationships/hyperlink" Target="http://fds.desig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769" y="3459408"/>
            <a:ext cx="6330462" cy="1549644"/>
          </a:xfrm>
        </p:spPr>
        <p:txBody>
          <a:bodyPr anchor="t"/>
          <a:lstStyle/>
          <a:p>
            <a:pPr algn="l"/>
            <a:r>
              <a:rPr lang="en-US" dirty="0" smtClean="0"/>
              <a:t>FIT5147 Data Exploration and visualisation TP2 2017</a:t>
            </a:r>
            <a:endParaRPr lang="en-US" dirty="0"/>
          </a:p>
        </p:txBody>
      </p:sp>
      <p:sp>
        <p:nvSpPr>
          <p:cNvPr id="3" name="Subtitle 2"/>
          <p:cNvSpPr>
            <a:spLocks noGrp="1"/>
          </p:cNvSpPr>
          <p:nvPr>
            <p:ph type="subTitle" idx="1"/>
          </p:nvPr>
        </p:nvSpPr>
        <p:spPr>
          <a:xfrm>
            <a:off x="263769" y="5072796"/>
            <a:ext cx="6330462" cy="1630973"/>
          </a:xfrm>
        </p:spPr>
        <p:txBody>
          <a:bodyPr>
            <a:normAutofit/>
          </a:bodyPr>
          <a:lstStyle/>
          <a:p>
            <a:pPr algn="l"/>
            <a:r>
              <a:rPr lang="en-US" dirty="0" smtClean="0"/>
              <a:t>Assessment 1 | </a:t>
            </a:r>
            <a:r>
              <a:rPr lang="en-US" dirty="0" err="1" smtClean="0"/>
              <a:t>DataVis</a:t>
            </a:r>
            <a:r>
              <a:rPr lang="en-US" dirty="0" smtClean="0"/>
              <a:t> Design Exercise</a:t>
            </a:r>
          </a:p>
        </p:txBody>
      </p:sp>
      <p:graphicFrame>
        <p:nvGraphicFramePr>
          <p:cNvPr id="4" name="Table 3"/>
          <p:cNvGraphicFramePr>
            <a:graphicFrameLocks noGrp="1"/>
          </p:cNvGraphicFramePr>
          <p:nvPr>
            <p:extLst>
              <p:ext uri="{D42A27DB-BD31-4B8C-83A1-F6EECF244321}">
                <p14:modId xmlns:p14="http://schemas.microsoft.com/office/powerpoint/2010/main" val="1044108104"/>
              </p:ext>
            </p:extLst>
          </p:nvPr>
        </p:nvGraphicFramePr>
        <p:xfrm>
          <a:off x="331967" y="5519748"/>
          <a:ext cx="5814390" cy="1028700"/>
        </p:xfrm>
        <a:graphic>
          <a:graphicData uri="http://schemas.openxmlformats.org/drawingml/2006/table">
            <a:tbl>
              <a:tblPr firstRow="1" bandRow="1">
                <a:tableStyleId>{2D5ABB26-0587-4C30-8999-92F81FD0307C}</a:tableStyleId>
              </a:tblPr>
              <a:tblGrid>
                <a:gridCol w="2907195">
                  <a:extLst>
                    <a:ext uri="{9D8B030D-6E8A-4147-A177-3AD203B41FA5}">
                      <a16:colId xmlns:a16="http://schemas.microsoft.com/office/drawing/2014/main" val="20000"/>
                    </a:ext>
                  </a:extLst>
                </a:gridCol>
                <a:gridCol w="2907195">
                  <a:extLst>
                    <a:ext uri="{9D8B030D-6E8A-4147-A177-3AD203B41FA5}">
                      <a16:colId xmlns:a16="http://schemas.microsoft.com/office/drawing/2014/main" val="20001"/>
                    </a:ext>
                  </a:extLst>
                </a:gridCol>
              </a:tblGrid>
              <a:tr h="370840">
                <a:tc>
                  <a:txBody>
                    <a:bodyPr/>
                    <a:lstStyle/>
                    <a:p>
                      <a:pPr algn="l"/>
                      <a:r>
                        <a:rPr lang="en-US" sz="1200" dirty="0" smtClean="0"/>
                        <a:t>Alen Bednjacic</a:t>
                      </a:r>
                    </a:p>
                    <a:p>
                      <a:pPr algn="l"/>
                      <a:r>
                        <a:rPr lang="en-US" sz="1200" dirty="0" smtClean="0">
                          <a:hlinkClick r:id="rId2"/>
                        </a:rPr>
                        <a:t>abed10@student.monash.edu</a:t>
                      </a:r>
                      <a:endParaRPr lang="en-US" sz="1200" dirty="0" smtClean="0"/>
                    </a:p>
                    <a:p>
                      <a:pPr algn="l"/>
                      <a:r>
                        <a:rPr lang="en-US" sz="1200" dirty="0" smtClean="0"/>
                        <a:t>Student ID: 10528199</a:t>
                      </a:r>
                    </a:p>
                    <a:p>
                      <a:pPr algn="l"/>
                      <a:r>
                        <a:rPr lang="en-US" sz="1200" dirty="0" smtClean="0"/>
                        <a:t>19 March 2017</a:t>
                      </a:r>
                      <a:endParaRPr lang="en-US" sz="1200" dirty="0"/>
                    </a:p>
                  </a:txBody>
                  <a:tcPr/>
                </a:tc>
                <a:tc>
                  <a:txBody>
                    <a:bodyPr/>
                    <a:lstStyle/>
                    <a:p>
                      <a:pPr algn="l"/>
                      <a:r>
                        <a:rPr lang="en-US" sz="1200" dirty="0" err="1" smtClean="0"/>
                        <a:t>Aruna</a:t>
                      </a:r>
                      <a:r>
                        <a:rPr lang="en-US" sz="1200" baseline="0" dirty="0" smtClean="0"/>
                        <a:t> </a:t>
                      </a:r>
                      <a:r>
                        <a:rPr lang="en-US" sz="1200" baseline="0" dirty="0" err="1" smtClean="0"/>
                        <a:t>Tillekeratne</a:t>
                      </a:r>
                      <a:endParaRPr lang="en-US" sz="1200" dirty="0" smtClean="0"/>
                    </a:p>
                    <a:p>
                      <a:pPr algn="l"/>
                      <a:r>
                        <a:rPr lang="en-US" sz="1200" dirty="0" smtClean="0">
                          <a:hlinkClick r:id="rId3"/>
                        </a:rPr>
                        <a:t>taru3@student.monash.edu</a:t>
                      </a:r>
                      <a:r>
                        <a:rPr lang="en-US" sz="1200" dirty="0" smtClean="0"/>
                        <a:t> </a:t>
                      </a:r>
                    </a:p>
                    <a:p>
                      <a:pPr algn="l"/>
                      <a:r>
                        <a:rPr lang="en-US" sz="1200" dirty="0" smtClean="0"/>
                        <a:t>Student ID:</a:t>
                      </a:r>
                    </a:p>
                    <a:p>
                      <a:pPr algn="l"/>
                      <a:r>
                        <a:rPr lang="en-US" sz="1200" dirty="0" smtClean="0"/>
                        <a:t>19 March 2017</a:t>
                      </a:r>
                    </a:p>
                    <a:p>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a:t>
            </a:r>
            <a:endParaRPr lang="en-US" dirty="0"/>
          </a:p>
        </p:txBody>
      </p:sp>
      <p:sp>
        <p:nvSpPr>
          <p:cNvPr id="3" name="Content Placeholder 2"/>
          <p:cNvSpPr>
            <a:spLocks noGrp="1"/>
          </p:cNvSpPr>
          <p:nvPr>
            <p:ph idx="1"/>
          </p:nvPr>
        </p:nvSpPr>
        <p:spPr/>
        <p:txBody>
          <a:bodyPr>
            <a:normAutofit/>
          </a:bodyPr>
          <a:lstStyle/>
          <a:p>
            <a:r>
              <a:rPr lang="en-US" sz="1400" dirty="0" smtClean="0"/>
              <a:t>Design visualisations </a:t>
            </a:r>
            <a:r>
              <a:rPr lang="en-US" sz="1400" dirty="0"/>
              <a:t>to help understand a data set collected by sociologists who are comparing the rates of different types of crimes (i.e., personal crimes and property crimes) in different Victoria suburbs, and exploring how population density, mobility (by looking at the percentage of renting) and the demographic composition (including income, years of education, age composition) affect these.  </a:t>
            </a:r>
            <a:endParaRPr lang="en-US" sz="1400" dirty="0" smtClean="0"/>
          </a:p>
          <a:p>
            <a:endParaRPr lang="en-US" sz="1400" dirty="0"/>
          </a:p>
          <a:p>
            <a:r>
              <a:rPr lang="en-US" sz="1400" dirty="0"/>
              <a:t>The collected data set consists of one record for each suburb in Victoria. Each record gives the following suburb profile</a:t>
            </a:r>
            <a:r>
              <a:rPr lang="en-US" sz="1400" dirty="0" smtClean="0"/>
              <a:t>:</a:t>
            </a:r>
          </a:p>
          <a:p>
            <a:endParaRPr lang="en-US" sz="1400" dirty="0"/>
          </a:p>
          <a:p>
            <a:pPr lvl="1"/>
            <a:r>
              <a:rPr lang="en-US" sz="1100" b="1" dirty="0"/>
              <a:t>Suburb name:</a:t>
            </a:r>
            <a:r>
              <a:rPr lang="en-US" sz="1100" dirty="0"/>
              <a:t> name of the suburb</a:t>
            </a:r>
          </a:p>
          <a:p>
            <a:pPr lvl="1"/>
            <a:r>
              <a:rPr lang="en-US" sz="1100" b="1" dirty="0"/>
              <a:t>Postcode &amp; Geolocation: </a:t>
            </a:r>
            <a:r>
              <a:rPr lang="en-US" sz="1100" dirty="0"/>
              <a:t>Spatial information about the suburb</a:t>
            </a:r>
          </a:p>
          <a:p>
            <a:pPr lvl="1"/>
            <a:r>
              <a:rPr lang="en-US" sz="1100" b="1" dirty="0"/>
              <a:t>Population:</a:t>
            </a:r>
            <a:r>
              <a:rPr lang="en-US" sz="1100" dirty="0"/>
              <a:t> Number of residents in the suburb</a:t>
            </a:r>
          </a:p>
          <a:p>
            <a:pPr lvl="1"/>
            <a:r>
              <a:rPr lang="en-US" sz="1100" b="1" dirty="0"/>
              <a:t>Area:</a:t>
            </a:r>
            <a:r>
              <a:rPr lang="en-US" sz="1100" dirty="0"/>
              <a:t> the area (in square meters) of land in the suburb</a:t>
            </a:r>
          </a:p>
          <a:p>
            <a:pPr lvl="1"/>
            <a:r>
              <a:rPr lang="en-US" sz="1100" b="1" dirty="0"/>
              <a:t>Percentage of renting:</a:t>
            </a:r>
            <a:r>
              <a:rPr lang="en-US" sz="1100" dirty="0"/>
              <a:t>  The percentage of household who are renting in the suburb</a:t>
            </a:r>
          </a:p>
          <a:p>
            <a:pPr lvl="1"/>
            <a:r>
              <a:rPr lang="en-US" sz="1100" b="1" dirty="0"/>
              <a:t>Age composition:</a:t>
            </a:r>
            <a:r>
              <a:rPr lang="en-US" sz="1100" dirty="0"/>
              <a:t> The percentages of different age groups, e.g., age year 60+, age year 19 - 60, age year 0-19.</a:t>
            </a:r>
          </a:p>
          <a:p>
            <a:pPr lvl="1"/>
            <a:r>
              <a:rPr lang="en-US" sz="1100" b="1" dirty="0"/>
              <a:t>Avg. household Income:</a:t>
            </a:r>
            <a:r>
              <a:rPr lang="en-US" sz="1100" dirty="0"/>
              <a:t> Average household income in the suburb</a:t>
            </a:r>
          </a:p>
          <a:p>
            <a:pPr lvl="1"/>
            <a:r>
              <a:rPr lang="en-US" sz="1100" b="1" dirty="0"/>
              <a:t>Avg. years of education</a:t>
            </a:r>
            <a:r>
              <a:rPr lang="en-US" sz="1100" dirty="0"/>
              <a:t>: Average years of education of adult residents in the suburb</a:t>
            </a:r>
          </a:p>
          <a:p>
            <a:pPr lvl="1"/>
            <a:r>
              <a:rPr lang="en-US" sz="1100" b="1" dirty="0"/>
              <a:t>Crimes</a:t>
            </a:r>
            <a:r>
              <a:rPr lang="en-US" sz="1100" dirty="0"/>
              <a:t>: Besides, each suburb record contains the </a:t>
            </a:r>
            <a:r>
              <a:rPr lang="en-US" sz="1100" b="1" dirty="0"/>
              <a:t>number</a:t>
            </a:r>
            <a:r>
              <a:rPr lang="en-US" sz="1100" dirty="0"/>
              <a:t> of reported </a:t>
            </a:r>
            <a:r>
              <a:rPr lang="en-US" sz="1100" b="1" dirty="0"/>
              <a:t>personal crimes</a:t>
            </a:r>
            <a:r>
              <a:rPr lang="en-US" sz="1100" dirty="0"/>
              <a:t> and </a:t>
            </a:r>
            <a:r>
              <a:rPr lang="en-US" sz="1100" b="1" dirty="0"/>
              <a:t>property crimes</a:t>
            </a:r>
            <a:r>
              <a:rPr lang="en-US" sz="1100" dirty="0"/>
              <a:t> occurred in the suburbs. By personal crime, we refer to “offenses against person/people, e.g., murder, sexual assault, etc.., and for property crime, we mean “offenses against property”: These are crimes that do not necessarily involve harm to another person, for example, Larceny</a:t>
            </a:r>
            <a:r>
              <a:rPr lang="en-US" sz="1100" dirty="0" smtClean="0"/>
              <a:t>.</a:t>
            </a:r>
            <a:endParaRPr lang="en-US" sz="1100" dirty="0"/>
          </a:p>
          <a:p>
            <a:endParaRPr lang="en-US" sz="1400" dirty="0" smtClean="0"/>
          </a:p>
          <a:p>
            <a:r>
              <a:rPr lang="en-US" sz="1400" dirty="0" smtClean="0"/>
              <a:t>This creation and presentation of this </a:t>
            </a:r>
            <a:r>
              <a:rPr lang="en-US" sz="1400" smtClean="0"/>
              <a:t>assignment follows </a:t>
            </a:r>
            <a:r>
              <a:rPr lang="en-US" sz="1400" dirty="0" smtClean="0"/>
              <a:t>the Five Design Sheet (</a:t>
            </a:r>
            <a:r>
              <a:rPr lang="en-US" sz="1400" dirty="0" err="1" smtClean="0"/>
              <a:t>FdS</a:t>
            </a:r>
            <a:r>
              <a:rPr lang="en-US" sz="1400" dirty="0" smtClean="0"/>
              <a:t>) methodology.</a:t>
            </a:r>
            <a:endParaRPr lang="en-US" sz="1400" dirty="0"/>
          </a:p>
          <a:p>
            <a:endParaRPr lang="en-US" dirty="0"/>
          </a:p>
        </p:txBody>
      </p:sp>
    </p:spTree>
    <p:extLst>
      <p:ext uri="{BB962C8B-B14F-4D97-AF65-F5344CB8AC3E}">
        <p14:creationId xmlns:p14="http://schemas.microsoft.com/office/powerpoint/2010/main" val="1549942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8" name="Table 287"/>
          <p:cNvGraphicFramePr>
            <a:graphicFrameLocks noGrp="1"/>
          </p:cNvGraphicFramePr>
          <p:nvPr>
            <p:extLst>
              <p:ext uri="{D42A27DB-BD31-4B8C-83A1-F6EECF244321}">
                <p14:modId xmlns:p14="http://schemas.microsoft.com/office/powerpoint/2010/main" val="1097998789"/>
              </p:ext>
            </p:extLst>
          </p:nvPr>
        </p:nvGraphicFramePr>
        <p:xfrm>
          <a:off x="159506" y="603978"/>
          <a:ext cx="3479432" cy="5414265"/>
        </p:xfrm>
        <a:graphic>
          <a:graphicData uri="http://schemas.openxmlformats.org/drawingml/2006/table">
            <a:tbl>
              <a:tblPr firstRow="1" bandRow="1">
                <a:tableStyleId>{46F890A9-2807-4EBB-B81D-B2AA78EC7F39}</a:tableStyleId>
              </a:tblPr>
              <a:tblGrid>
                <a:gridCol w="869858">
                  <a:extLst>
                    <a:ext uri="{9D8B030D-6E8A-4147-A177-3AD203B41FA5}">
                      <a16:colId xmlns:a16="http://schemas.microsoft.com/office/drawing/2014/main" val="20000"/>
                    </a:ext>
                  </a:extLst>
                </a:gridCol>
                <a:gridCol w="869858">
                  <a:extLst>
                    <a:ext uri="{9D8B030D-6E8A-4147-A177-3AD203B41FA5}">
                      <a16:colId xmlns:a16="http://schemas.microsoft.com/office/drawing/2014/main" val="20001"/>
                    </a:ext>
                  </a:extLst>
                </a:gridCol>
                <a:gridCol w="869858">
                  <a:extLst>
                    <a:ext uri="{9D8B030D-6E8A-4147-A177-3AD203B41FA5}">
                      <a16:colId xmlns:a16="http://schemas.microsoft.com/office/drawing/2014/main" val="20002"/>
                    </a:ext>
                  </a:extLst>
                </a:gridCol>
                <a:gridCol w="869858">
                  <a:extLst>
                    <a:ext uri="{9D8B030D-6E8A-4147-A177-3AD203B41FA5}">
                      <a16:colId xmlns:a16="http://schemas.microsoft.com/office/drawing/2014/main" val="20003"/>
                    </a:ext>
                  </a:extLst>
                </a:gridCol>
              </a:tblGrid>
              <a:tr h="1082853">
                <a:tc>
                  <a:txBody>
                    <a:bodyPr/>
                    <a:lstStyle/>
                    <a:p>
                      <a:r>
                        <a:rPr lang="en-US" sz="800" dirty="0" smtClean="0">
                          <a:solidFill>
                            <a:schemeClr val="tx1"/>
                          </a:solidFill>
                        </a:rPr>
                        <a:t>1. Map View.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800" dirty="0" smtClean="0">
                          <a:solidFill>
                            <a:schemeClr val="tx1"/>
                          </a:solidFill>
                        </a:rPr>
                        <a:t>2. Heat or</a:t>
                      </a:r>
                      <a:r>
                        <a:rPr lang="en-US" sz="800" baseline="0" dirty="0" smtClean="0">
                          <a:solidFill>
                            <a:schemeClr val="tx1"/>
                          </a:solidFill>
                        </a:rPr>
                        <a:t> Contour</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800" dirty="0" smtClean="0">
                          <a:solidFill>
                            <a:schemeClr val="tx1"/>
                          </a:solidFill>
                        </a:rPr>
                        <a:t>3. Bubble</a:t>
                      </a:r>
                      <a:r>
                        <a:rPr lang="en-US" sz="800" baseline="0" dirty="0" smtClean="0">
                          <a:solidFill>
                            <a:schemeClr val="tx1"/>
                          </a:solidFill>
                        </a:rPr>
                        <a:t> Chart</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US" sz="800" dirty="0" smtClean="0">
                          <a:solidFill>
                            <a:schemeClr val="tx1"/>
                          </a:solidFill>
                        </a:rPr>
                        <a:t>4. Segments</a:t>
                      </a:r>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82853">
                <a:tc>
                  <a:txBody>
                    <a:bodyPr/>
                    <a:lstStyle/>
                    <a:p>
                      <a:r>
                        <a:rPr lang="en-US" sz="800" b="1" dirty="0" smtClean="0">
                          <a:solidFill>
                            <a:schemeClr val="tx1"/>
                          </a:solidFill>
                        </a:rPr>
                        <a:t>5. Crime</a:t>
                      </a:r>
                      <a:r>
                        <a:rPr lang="en-US" sz="800" b="1" baseline="0" dirty="0" smtClean="0">
                          <a:solidFill>
                            <a:schemeClr val="tx1"/>
                          </a:solidFill>
                        </a:rPr>
                        <a:t> Radar</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800" b="1" dirty="0" smtClean="0">
                          <a:solidFill>
                            <a:schemeClr val="tx1"/>
                          </a:solidFill>
                        </a:rPr>
                        <a:t>6. Diamond </a:t>
                      </a:r>
                      <a:r>
                        <a:rPr lang="mr-IN" sz="800" b="1" dirty="0" smtClean="0">
                          <a:solidFill>
                            <a:schemeClr val="tx1"/>
                          </a:solidFill>
                        </a:rPr>
                        <a:t>–</a:t>
                      </a:r>
                      <a:r>
                        <a:rPr lang="en-US" sz="800" b="1" dirty="0" smtClean="0">
                          <a:solidFill>
                            <a:schemeClr val="tx1"/>
                          </a:solidFill>
                        </a:rPr>
                        <a:t> facets</a:t>
                      </a:r>
                      <a:r>
                        <a:rPr lang="en-US" sz="800" b="1" baseline="0" dirty="0" smtClean="0">
                          <a:solidFill>
                            <a:schemeClr val="tx1"/>
                          </a:solidFill>
                        </a:rPr>
                        <a:t> color adjacency and size used to convey data</a:t>
                      </a:r>
                      <a:endParaRPr lang="en-US" sz="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1" dirty="0" smtClean="0">
                          <a:solidFill>
                            <a:schemeClr val="tx1"/>
                          </a:solidFill>
                        </a:rPr>
                        <a:t>7.</a:t>
                      </a:r>
                      <a:r>
                        <a:rPr lang="en-US" sz="800" b="1" baseline="0" dirty="0" smtClean="0">
                          <a:solidFill>
                            <a:schemeClr val="tx1"/>
                          </a:solidFill>
                        </a:rPr>
                        <a:t> Evaluate Geo’ distance</a:t>
                      </a:r>
                      <a:endParaRPr lang="en-US" sz="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8. Multiple Axes</a:t>
                      </a: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108285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9. Histograms</a:t>
                      </a: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10. Scatter</a:t>
                      </a: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11.</a:t>
                      </a:r>
                      <a:r>
                        <a:rPr lang="en-US" sz="800" b="1" baseline="0" dirty="0" smtClean="0">
                          <a:solidFill>
                            <a:schemeClr val="tx1"/>
                          </a:solidFill>
                        </a:rPr>
                        <a:t> Correlation Matrix</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12.</a:t>
                      </a:r>
                      <a:r>
                        <a:rPr lang="en-US" sz="800" b="1" baseline="0" dirty="0" smtClean="0">
                          <a:solidFill>
                            <a:schemeClr val="tx1"/>
                          </a:solidFill>
                        </a:rPr>
                        <a:t> Outliers View</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108285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13.</a:t>
                      </a:r>
                      <a:r>
                        <a:rPr lang="en-US" sz="800" b="1" baseline="0" dirty="0" smtClean="0">
                          <a:solidFill>
                            <a:schemeClr val="tx1"/>
                          </a:solidFill>
                        </a:rPr>
                        <a:t> </a:t>
                      </a:r>
                      <a:r>
                        <a:rPr lang="en-US" sz="800" b="1" baseline="0" dirty="0" err="1" smtClean="0">
                          <a:solidFill>
                            <a:schemeClr val="tx1"/>
                          </a:solidFill>
                        </a:rPr>
                        <a:t>Colour</a:t>
                      </a:r>
                      <a:r>
                        <a:rPr lang="en-US" sz="800" b="1" baseline="0" dirty="0" smtClean="0">
                          <a:solidFill>
                            <a:schemeClr val="tx1"/>
                          </a:solidFill>
                        </a:rPr>
                        <a:t> mapped Tables / Pivot Tables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14.</a:t>
                      </a:r>
                      <a:r>
                        <a:rPr lang="en-US" sz="800" b="1" baseline="0" dirty="0" smtClean="0">
                          <a:solidFill>
                            <a:schemeClr val="tx1"/>
                          </a:solidFill>
                        </a:rPr>
                        <a:t> Regression and other Models Plots</a:t>
                      </a:r>
                      <a:endParaRPr lang="en-US" sz="800" b="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15.</a:t>
                      </a:r>
                      <a:r>
                        <a:rPr lang="en-US" sz="800" b="1" baseline="0" dirty="0" smtClean="0">
                          <a:solidFill>
                            <a:schemeClr val="tx1"/>
                          </a:solidFill>
                        </a:rPr>
                        <a:t> Comparison tables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16.</a:t>
                      </a:r>
                      <a:r>
                        <a:rPr lang="en-US" sz="800" b="1" baseline="0" dirty="0" smtClean="0">
                          <a:solidFill>
                            <a:schemeClr val="tx1"/>
                          </a:solidFill>
                        </a:rPr>
                        <a:t> Rank Top &amp; Bottom </a:t>
                      </a:r>
                      <a:r>
                        <a:rPr lang="en-US" sz="800" b="1" i="1" baseline="0" dirty="0" smtClean="0">
                          <a:solidFill>
                            <a:schemeClr val="tx1"/>
                          </a:solidFill>
                        </a:rPr>
                        <a:t>N</a:t>
                      </a:r>
                      <a:endParaRPr lang="en-US" sz="800" b="1" i="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3"/>
                  </a:ext>
                </a:extLst>
              </a:tr>
              <a:tr h="1082853">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17.</a:t>
                      </a:r>
                      <a:r>
                        <a:rPr lang="en-US" sz="800" b="1" baseline="0" dirty="0" smtClean="0">
                          <a:solidFill>
                            <a:schemeClr val="tx1"/>
                          </a:solidFill>
                        </a:rPr>
                        <a:t> Multiple Overlaid Charts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18.</a:t>
                      </a:r>
                      <a:r>
                        <a:rPr lang="en-US" sz="800" b="1" baseline="0" dirty="0" smtClean="0">
                          <a:solidFill>
                            <a:schemeClr val="tx1"/>
                          </a:solidFill>
                        </a:rPr>
                        <a:t> Indicators </a:t>
                      </a:r>
                      <a:r>
                        <a:rPr lang="mr-IN" sz="800" b="1" baseline="0" dirty="0" smtClean="0">
                          <a:solidFill>
                            <a:schemeClr val="tx1"/>
                          </a:solidFill>
                        </a:rPr>
                        <a:t>–</a:t>
                      </a:r>
                      <a:r>
                        <a:rPr lang="en-US" sz="800" b="1" baseline="0" dirty="0" smtClean="0">
                          <a:solidFill>
                            <a:schemeClr val="tx1"/>
                          </a:solidFill>
                        </a:rPr>
                        <a:t> HIGH LOW</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19.</a:t>
                      </a:r>
                      <a:r>
                        <a:rPr lang="en-US" sz="800" b="1" baseline="0" dirty="0" smtClean="0">
                          <a:solidFill>
                            <a:schemeClr val="tx1"/>
                          </a:solidFill>
                        </a:rPr>
                        <a:t> Select variables</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800" b="1" dirty="0" smtClean="0">
                          <a:solidFill>
                            <a:schemeClr val="tx1"/>
                          </a:solidFill>
                        </a:rPr>
                        <a:t>20.</a:t>
                      </a:r>
                      <a:r>
                        <a:rPr lang="en-US" sz="800" b="1" baseline="0" dirty="0" smtClean="0">
                          <a:solidFill>
                            <a:schemeClr val="tx1"/>
                          </a:solidFill>
                        </a:rPr>
                        <a:t> Tabloid / Master Sheet</a:t>
                      </a:r>
                      <a:endParaRPr lang="en-US" sz="800" b="1" dirty="0" smtClean="0">
                        <a:solidFill>
                          <a:schemeClr val="tx1"/>
                        </a:solidFill>
                      </a:endParaRPr>
                    </a:p>
                    <a:p>
                      <a:endParaRPr lang="en-US" sz="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4"/>
                  </a:ext>
                </a:extLst>
              </a:tr>
            </a:tbl>
          </a:graphicData>
        </a:graphic>
      </p:graphicFrame>
      <p:sp>
        <p:nvSpPr>
          <p:cNvPr id="247" name="Rectangle 246"/>
          <p:cNvSpPr/>
          <p:nvPr/>
        </p:nvSpPr>
        <p:spPr>
          <a:xfrm>
            <a:off x="5353100" y="2998190"/>
            <a:ext cx="1455940" cy="14713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5365816" y="4492645"/>
            <a:ext cx="1443224" cy="163614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a:off x="3764056" y="3615960"/>
            <a:ext cx="1594125" cy="142628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5347926" y="1696237"/>
            <a:ext cx="1461114" cy="129241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3792259" y="5069285"/>
            <a:ext cx="1536697" cy="105950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3756832" y="1687770"/>
            <a:ext cx="1594968" cy="19197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
            <a:ext cx="5915025" cy="380043"/>
          </a:xfrm>
        </p:spPr>
        <p:txBody>
          <a:bodyPr>
            <a:noAutofit/>
          </a:bodyPr>
          <a:lstStyle/>
          <a:p>
            <a:r>
              <a:rPr lang="en-US" sz="1800" b="1" dirty="0" smtClean="0">
                <a:ea typeface="Helvetica" charset="0"/>
                <a:cs typeface="Helvetica" charset="0"/>
              </a:rPr>
              <a:t>Sheet 1 </a:t>
            </a:r>
            <a:r>
              <a:rPr lang="mr-IN" sz="1800" b="1" dirty="0" smtClean="0">
                <a:ea typeface="Helvetica" charset="0"/>
                <a:cs typeface="Helvetica" charset="0"/>
              </a:rPr>
              <a:t>–</a:t>
            </a:r>
            <a:r>
              <a:rPr lang="en-US" sz="1800" b="1" dirty="0" smtClean="0">
                <a:ea typeface="Helvetica" charset="0"/>
                <a:cs typeface="Helvetica" charset="0"/>
              </a:rPr>
              <a:t> The Ideas Sheet</a:t>
            </a:r>
            <a:endParaRPr lang="en-US" sz="1800" b="1" dirty="0">
              <a:ea typeface="Helvetica" charset="0"/>
              <a:cs typeface="Helvetica" charset="0"/>
            </a:endParaRPr>
          </a:p>
        </p:txBody>
      </p:sp>
      <p:sp>
        <p:nvSpPr>
          <p:cNvPr id="10" name="Rectangle 9"/>
          <p:cNvSpPr/>
          <p:nvPr/>
        </p:nvSpPr>
        <p:spPr>
          <a:xfrm>
            <a:off x="37324" y="307910"/>
            <a:ext cx="3704252" cy="58316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1575" y="307912"/>
            <a:ext cx="3072883" cy="137158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41574" y="1687987"/>
            <a:ext cx="3072883" cy="445155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24" y="6139543"/>
            <a:ext cx="6777133" cy="368559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381415" y="7707086"/>
            <a:ext cx="3433041" cy="211804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323" y="380043"/>
            <a:ext cx="511679" cy="215444"/>
          </a:xfrm>
          <a:prstGeom prst="rect">
            <a:avLst/>
          </a:prstGeom>
          <a:noFill/>
        </p:spPr>
        <p:txBody>
          <a:bodyPr wrap="none" rtlCol="0">
            <a:spAutoFit/>
          </a:bodyPr>
          <a:lstStyle/>
          <a:p>
            <a:r>
              <a:rPr lang="en-US" sz="800" b="1" dirty="0" smtClean="0"/>
              <a:t>1. Ideas</a:t>
            </a:r>
            <a:endParaRPr lang="en-US" sz="800" b="1" dirty="0"/>
          </a:p>
        </p:txBody>
      </p:sp>
      <p:sp>
        <p:nvSpPr>
          <p:cNvPr id="16" name="TextBox 15"/>
          <p:cNvSpPr txBox="1"/>
          <p:nvPr/>
        </p:nvSpPr>
        <p:spPr>
          <a:xfrm>
            <a:off x="3712078" y="388537"/>
            <a:ext cx="2382383" cy="215444"/>
          </a:xfrm>
          <a:prstGeom prst="rect">
            <a:avLst/>
          </a:prstGeom>
          <a:noFill/>
        </p:spPr>
        <p:txBody>
          <a:bodyPr wrap="none" rtlCol="0">
            <a:spAutoFit/>
          </a:bodyPr>
          <a:lstStyle/>
          <a:p>
            <a:r>
              <a:rPr lang="en-US" sz="800" b="1" dirty="0" smtClean="0"/>
              <a:t>2. Filter </a:t>
            </a:r>
            <a:r>
              <a:rPr lang="mr-IN" sz="800" b="1" dirty="0" smtClean="0"/>
              <a:t>–</a:t>
            </a:r>
            <a:r>
              <a:rPr lang="en-US" sz="800" b="1" dirty="0" smtClean="0"/>
              <a:t> remove duplicates and unrealistic ideas </a:t>
            </a:r>
            <a:endParaRPr lang="en-US" sz="800" b="1" dirty="0"/>
          </a:p>
        </p:txBody>
      </p:sp>
      <p:sp>
        <p:nvSpPr>
          <p:cNvPr id="17" name="TextBox 16"/>
          <p:cNvSpPr txBox="1"/>
          <p:nvPr/>
        </p:nvSpPr>
        <p:spPr>
          <a:xfrm>
            <a:off x="3712078" y="1679490"/>
            <a:ext cx="736099" cy="215444"/>
          </a:xfrm>
          <a:prstGeom prst="rect">
            <a:avLst/>
          </a:prstGeom>
          <a:noFill/>
        </p:spPr>
        <p:txBody>
          <a:bodyPr wrap="none" rtlCol="0">
            <a:spAutoFit/>
          </a:bodyPr>
          <a:lstStyle/>
          <a:p>
            <a:r>
              <a:rPr lang="en-US" sz="800" b="1" dirty="0" smtClean="0"/>
              <a:t>3. </a:t>
            </a:r>
            <a:r>
              <a:rPr lang="en-US" sz="800" b="1" dirty="0" err="1" smtClean="0"/>
              <a:t>Categorise</a:t>
            </a:r>
            <a:endParaRPr lang="en-US" sz="800" b="1" dirty="0"/>
          </a:p>
        </p:txBody>
      </p:sp>
      <p:sp>
        <p:nvSpPr>
          <p:cNvPr id="18" name="TextBox 17"/>
          <p:cNvSpPr txBox="1"/>
          <p:nvPr/>
        </p:nvSpPr>
        <p:spPr>
          <a:xfrm>
            <a:off x="-1021" y="6139543"/>
            <a:ext cx="1053494" cy="215444"/>
          </a:xfrm>
          <a:prstGeom prst="rect">
            <a:avLst/>
          </a:prstGeom>
          <a:noFill/>
        </p:spPr>
        <p:txBody>
          <a:bodyPr wrap="none" rtlCol="0">
            <a:spAutoFit/>
          </a:bodyPr>
          <a:lstStyle/>
          <a:p>
            <a:r>
              <a:rPr lang="en-US" sz="800" b="1" dirty="0" smtClean="0"/>
              <a:t>4. Combine &amp; Refine</a:t>
            </a:r>
            <a:endParaRPr lang="en-US" sz="800" b="1" dirty="0"/>
          </a:p>
        </p:txBody>
      </p:sp>
      <p:sp>
        <p:nvSpPr>
          <p:cNvPr id="19" name="TextBox 18"/>
          <p:cNvSpPr txBox="1"/>
          <p:nvPr/>
        </p:nvSpPr>
        <p:spPr>
          <a:xfrm>
            <a:off x="3344705" y="7679514"/>
            <a:ext cx="673582" cy="215444"/>
          </a:xfrm>
          <a:prstGeom prst="rect">
            <a:avLst/>
          </a:prstGeom>
          <a:noFill/>
        </p:spPr>
        <p:txBody>
          <a:bodyPr wrap="none" rtlCol="0">
            <a:spAutoFit/>
          </a:bodyPr>
          <a:lstStyle/>
          <a:p>
            <a:r>
              <a:rPr lang="en-US" sz="800" b="1" dirty="0" smtClean="0"/>
              <a:t>5. Question</a:t>
            </a:r>
            <a:endParaRPr lang="en-US" sz="800" b="1"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24" y="972587"/>
            <a:ext cx="745414" cy="53669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047" y="972588"/>
            <a:ext cx="747528" cy="536697"/>
          </a:xfrm>
          <a:prstGeom prst="rect">
            <a:avLst/>
          </a:prstGeom>
        </p:spPr>
      </p:pic>
      <p:pic>
        <p:nvPicPr>
          <p:cNvPr id="23" name="Picture 22"/>
          <p:cNvPicPr>
            <a:picLocks noChangeAspect="1"/>
          </p:cNvPicPr>
          <p:nvPr/>
        </p:nvPicPr>
        <p:blipFill>
          <a:blip r:embed="rId5"/>
          <a:stretch>
            <a:fillRect/>
          </a:stretch>
        </p:blipFill>
        <p:spPr>
          <a:xfrm>
            <a:off x="203724" y="3079650"/>
            <a:ext cx="766972" cy="66741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7154" y="901188"/>
            <a:ext cx="717816" cy="717816"/>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2604" y="883717"/>
            <a:ext cx="596765" cy="623135"/>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333" y="3088122"/>
            <a:ext cx="750979" cy="643386"/>
          </a:xfrm>
          <a:prstGeom prst="rect">
            <a:avLst/>
          </a:prstGeom>
          <a:ln>
            <a:solidFill>
              <a:schemeClr val="accent1">
                <a:shade val="50000"/>
              </a:schemeClr>
            </a:solidFill>
          </a:ln>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52900" y="3095643"/>
            <a:ext cx="728998" cy="665628"/>
          </a:xfrm>
          <a:prstGeom prst="rect">
            <a:avLst/>
          </a:prstGeom>
        </p:spPr>
      </p:pic>
      <p:grpSp>
        <p:nvGrpSpPr>
          <p:cNvPr id="30" name="Group 29"/>
          <p:cNvGrpSpPr/>
          <p:nvPr/>
        </p:nvGrpSpPr>
        <p:grpSpPr>
          <a:xfrm>
            <a:off x="167462" y="1844405"/>
            <a:ext cx="884098" cy="885495"/>
            <a:chOff x="1616127" y="2985796"/>
            <a:chExt cx="2381120" cy="2129893"/>
          </a:xfrm>
        </p:grpSpPr>
        <p:sp>
          <p:nvSpPr>
            <p:cNvPr id="31" name="Right Triangle 30"/>
            <p:cNvSpPr/>
            <p:nvPr/>
          </p:nvSpPr>
          <p:spPr>
            <a:xfrm rot="7483424" flipV="1">
              <a:off x="2234418" y="3473902"/>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p:cNvSpPr/>
            <p:nvPr/>
          </p:nvSpPr>
          <p:spPr>
            <a:xfrm rot="7483424">
              <a:off x="2711306" y="3676700"/>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0227928">
              <a:off x="1634331" y="3618310"/>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V="1">
              <a:off x="2640563" y="2985796"/>
              <a:ext cx="296225" cy="130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649722" y="3750059"/>
              <a:ext cx="1347525" cy="5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640563" y="4292082"/>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647965" y="4297305"/>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234681" y="4292082"/>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623528" y="4292082"/>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1616127" y="4084755"/>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1987420" y="3629609"/>
              <a:ext cx="653142" cy="642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2461644" y="3975834"/>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076702" y="3683079"/>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flipH="1" flipV="1">
              <a:off x="2392408" y="43097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969349" y="4505868"/>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933534" y="4708182"/>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flipH="1" flipV="1">
              <a:off x="2544808" y="44621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281335" y="4049530"/>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30217" y="43992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067427" y="396783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flipH="1" flipV="1">
              <a:off x="2642720" y="451950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173563" y="3818513"/>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322505" y="44706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flipH="1" flipV="1">
              <a:off x="2272970" y="4297793"/>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244743" y="3521089"/>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543702" y="3732376"/>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968054" y="417505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flipH="1" flipV="1">
              <a:off x="2551964" y="4597032"/>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849617" y="455170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216398" y="465982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flipH="1" flipV="1">
              <a:off x="2295829" y="436609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89879" y="3634736"/>
              <a:ext cx="295329" cy="27936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544100" y="3917320"/>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293951" y="4435311"/>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flipH="1" flipV="1">
              <a:off x="2686765" y="4593822"/>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160356" y="4592106"/>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064706" y="3770194"/>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flipH="1" flipV="1">
              <a:off x="2184624" y="43371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523740" y="39188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236229" y="3999355"/>
              <a:ext cx="164921" cy="164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2" name="Picture 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9405" y="2369027"/>
            <a:ext cx="404908" cy="376564"/>
          </a:xfrm>
          <a:prstGeom prst="rect">
            <a:avLst/>
          </a:prstGeom>
        </p:spPr>
      </p:pic>
      <p:pic>
        <p:nvPicPr>
          <p:cNvPr id="74" name="Picture 7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9957" y="2017220"/>
            <a:ext cx="723732" cy="680207"/>
          </a:xfrm>
          <a:prstGeom prst="rect">
            <a:avLst/>
          </a:prstGeom>
        </p:spPr>
      </p:pic>
      <p:pic>
        <p:nvPicPr>
          <p:cNvPr id="76" name="Picture 7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3724" y="4313119"/>
            <a:ext cx="752907" cy="522860"/>
          </a:xfrm>
          <a:prstGeom prst="rect">
            <a:avLst/>
          </a:prstGeom>
        </p:spPr>
      </p:pic>
      <p:pic>
        <p:nvPicPr>
          <p:cNvPr id="79" name="Picture 7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6702" y="2015810"/>
            <a:ext cx="782846" cy="698352"/>
          </a:xfrm>
          <a:prstGeom prst="rect">
            <a:avLst/>
          </a:prstGeom>
          <a:ln>
            <a:solidFill>
              <a:schemeClr val="accent1">
                <a:shade val="50000"/>
              </a:schemeClr>
            </a:solidFill>
          </a:ln>
        </p:spPr>
      </p:pic>
      <p:pic>
        <p:nvPicPr>
          <p:cNvPr id="80" name="Picture 79"/>
          <p:cNvPicPr>
            <a:picLocks noChangeAspect="1"/>
          </p:cNvPicPr>
          <p:nvPr/>
        </p:nvPicPr>
        <p:blipFill>
          <a:blip r:embed="rId14"/>
          <a:stretch>
            <a:fillRect/>
          </a:stretch>
        </p:blipFill>
        <p:spPr>
          <a:xfrm>
            <a:off x="2800224" y="3115802"/>
            <a:ext cx="773007" cy="631548"/>
          </a:xfrm>
          <a:prstGeom prst="rect">
            <a:avLst/>
          </a:prstGeom>
        </p:spPr>
      </p:pic>
      <p:pic>
        <p:nvPicPr>
          <p:cNvPr id="81" name="Picture 8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3333" y="4324428"/>
            <a:ext cx="768588" cy="522346"/>
          </a:xfrm>
          <a:prstGeom prst="rect">
            <a:avLst/>
          </a:prstGeom>
        </p:spPr>
      </p:pic>
      <p:grpSp>
        <p:nvGrpSpPr>
          <p:cNvPr id="82" name="Group 81"/>
          <p:cNvGrpSpPr/>
          <p:nvPr/>
        </p:nvGrpSpPr>
        <p:grpSpPr>
          <a:xfrm>
            <a:off x="1987746" y="4323760"/>
            <a:ext cx="687469" cy="523013"/>
            <a:chOff x="1164364" y="6055568"/>
            <a:chExt cx="917052" cy="466530"/>
          </a:xfrm>
        </p:grpSpPr>
        <p:sp>
          <p:nvSpPr>
            <p:cNvPr id="83" name="Rectangle 82"/>
            <p:cNvSpPr/>
            <p:nvPr/>
          </p:nvSpPr>
          <p:spPr>
            <a:xfrm>
              <a:off x="1164364"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167473"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480719"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483829"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802019" y="6055568"/>
              <a:ext cx="279397" cy="66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793835" y="6151982"/>
              <a:ext cx="279397" cy="3701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Picture 88"/>
          <p:cNvPicPr>
            <a:picLocks noChangeAspect="1"/>
          </p:cNvPicPr>
          <p:nvPr/>
        </p:nvPicPr>
        <p:blipFill>
          <a:blip r:embed="rId16"/>
          <a:stretch>
            <a:fillRect/>
          </a:stretch>
        </p:blipFill>
        <p:spPr>
          <a:xfrm flipV="1">
            <a:off x="2823371" y="4301798"/>
            <a:ext cx="767832" cy="528040"/>
          </a:xfrm>
          <a:prstGeom prst="rect">
            <a:avLst/>
          </a:prstGeom>
        </p:spPr>
      </p:pic>
      <p:pic>
        <p:nvPicPr>
          <p:cNvPr id="90" name="Picture 8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46776" y="1165959"/>
            <a:ext cx="335345" cy="401296"/>
          </a:xfrm>
          <a:prstGeom prst="rect">
            <a:avLst/>
          </a:prstGeom>
        </p:spPr>
      </p:pic>
      <p:pic>
        <p:nvPicPr>
          <p:cNvPr id="91" name="Picture 9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3725" y="5328225"/>
            <a:ext cx="781678" cy="608841"/>
          </a:xfrm>
          <a:prstGeom prst="rect">
            <a:avLst/>
          </a:prstGeom>
          <a:ln>
            <a:solidFill>
              <a:schemeClr val="accent1"/>
            </a:solidFill>
          </a:ln>
        </p:spPr>
      </p:pic>
      <p:pic>
        <p:nvPicPr>
          <p:cNvPr id="100" name="Picture 9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23029" y="5196835"/>
            <a:ext cx="696546" cy="763532"/>
          </a:xfrm>
          <a:prstGeom prst="rect">
            <a:avLst/>
          </a:prstGeom>
        </p:spPr>
      </p:pic>
      <p:pic>
        <p:nvPicPr>
          <p:cNvPr id="140" name="Picture 13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41193" y="5229444"/>
            <a:ext cx="797019" cy="415576"/>
          </a:xfrm>
          <a:prstGeom prst="rect">
            <a:avLst/>
          </a:prstGeom>
        </p:spPr>
      </p:pic>
      <p:pic>
        <p:nvPicPr>
          <p:cNvPr id="141" name="Picture 140"/>
          <p:cNvPicPr>
            <a:picLocks noChangeAspect="1"/>
          </p:cNvPicPr>
          <p:nvPr/>
        </p:nvPicPr>
        <p:blipFill>
          <a:blip r:embed="rId21"/>
          <a:stretch>
            <a:fillRect/>
          </a:stretch>
        </p:blipFill>
        <p:spPr>
          <a:xfrm>
            <a:off x="2809114" y="5328225"/>
            <a:ext cx="790434" cy="618776"/>
          </a:xfrm>
          <a:prstGeom prst="rect">
            <a:avLst/>
          </a:prstGeom>
        </p:spPr>
      </p:pic>
      <p:pic>
        <p:nvPicPr>
          <p:cNvPr id="142" name="Picture 141"/>
          <p:cNvPicPr>
            <a:picLocks noChangeAspect="1"/>
          </p:cNvPicPr>
          <p:nvPr/>
        </p:nvPicPr>
        <p:blipFill>
          <a:blip r:embed="rId22"/>
          <a:stretch>
            <a:fillRect/>
          </a:stretch>
        </p:blipFill>
        <p:spPr>
          <a:xfrm>
            <a:off x="2032922" y="5569099"/>
            <a:ext cx="411324" cy="366657"/>
          </a:xfrm>
          <a:prstGeom prst="rect">
            <a:avLst/>
          </a:prstGeom>
        </p:spPr>
      </p:pic>
      <p:sp>
        <p:nvSpPr>
          <p:cNvPr id="145" name="TextBox 144"/>
          <p:cNvSpPr txBox="1"/>
          <p:nvPr/>
        </p:nvSpPr>
        <p:spPr>
          <a:xfrm>
            <a:off x="3803741" y="649485"/>
            <a:ext cx="2826145" cy="830997"/>
          </a:xfrm>
          <a:prstGeom prst="rect">
            <a:avLst/>
          </a:prstGeom>
          <a:noFill/>
        </p:spPr>
        <p:txBody>
          <a:bodyPr wrap="square" rtlCol="0">
            <a:spAutoFit/>
          </a:bodyPr>
          <a:lstStyle/>
          <a:p>
            <a:r>
              <a:rPr lang="en-US" sz="800" dirty="0" smtClean="0"/>
              <a:t>Remove:</a:t>
            </a:r>
          </a:p>
          <a:p>
            <a:pPr marL="171450" indent="-171450">
              <a:buFont typeface="Arial" charset="0"/>
              <a:buChar char="•"/>
            </a:pPr>
            <a:r>
              <a:rPr lang="en-US" sz="800" dirty="0" smtClean="0"/>
              <a:t>2 Heat and Contour map </a:t>
            </a:r>
            <a:r>
              <a:rPr lang="mr-IN" sz="800" dirty="0" smtClean="0"/>
              <a:t>–</a:t>
            </a:r>
            <a:r>
              <a:rPr lang="en-US" sz="800" dirty="0" smtClean="0"/>
              <a:t> data hard to </a:t>
            </a:r>
            <a:r>
              <a:rPr lang="en-US" sz="800" dirty="0" err="1" smtClean="0"/>
              <a:t>visualise</a:t>
            </a:r>
            <a:r>
              <a:rPr lang="en-US" sz="800" dirty="0" smtClean="0"/>
              <a:t>, proximity doesn't correlated to crime levels.</a:t>
            </a:r>
          </a:p>
          <a:p>
            <a:pPr marL="171450" indent="-171450">
              <a:buFont typeface="Arial" charset="0"/>
              <a:buChar char="•"/>
            </a:pPr>
            <a:r>
              <a:rPr lang="en-US" sz="800" dirty="0" smtClean="0"/>
              <a:t>Diamond </a:t>
            </a:r>
            <a:r>
              <a:rPr lang="mr-IN" sz="800" dirty="0" smtClean="0"/>
              <a:t>–</a:t>
            </a:r>
            <a:r>
              <a:rPr lang="en-US" sz="800" dirty="0" smtClean="0"/>
              <a:t> suitable for “property crime” less useful metaphor for personal crime</a:t>
            </a:r>
          </a:p>
          <a:p>
            <a:pPr marL="171450" indent="-171450">
              <a:buFont typeface="Arial" charset="0"/>
              <a:buChar char="•"/>
            </a:pPr>
            <a:endParaRPr lang="en-US" sz="800" dirty="0"/>
          </a:p>
        </p:txBody>
      </p:sp>
      <p:sp>
        <p:nvSpPr>
          <p:cNvPr id="146" name="TextBox 145"/>
          <p:cNvSpPr txBox="1"/>
          <p:nvPr/>
        </p:nvSpPr>
        <p:spPr>
          <a:xfrm>
            <a:off x="5548982" y="5831254"/>
            <a:ext cx="1178766" cy="246221"/>
          </a:xfrm>
          <a:prstGeom prst="rect">
            <a:avLst/>
          </a:prstGeom>
          <a:noFill/>
        </p:spPr>
        <p:txBody>
          <a:bodyPr wrap="square" rtlCol="0">
            <a:spAutoFit/>
          </a:bodyPr>
          <a:lstStyle/>
          <a:p>
            <a:r>
              <a:rPr lang="en-US" sz="1000" dirty="0" smtClean="0"/>
              <a:t>Infolets / Rankings</a:t>
            </a:r>
            <a:endParaRPr lang="en-US" sz="1000" dirty="0"/>
          </a:p>
        </p:txBody>
      </p:sp>
      <p:sp>
        <p:nvSpPr>
          <p:cNvPr id="147" name="TextBox 146"/>
          <p:cNvSpPr txBox="1"/>
          <p:nvPr/>
        </p:nvSpPr>
        <p:spPr>
          <a:xfrm>
            <a:off x="5412686" y="1727880"/>
            <a:ext cx="1463862" cy="246221"/>
          </a:xfrm>
          <a:prstGeom prst="rect">
            <a:avLst/>
          </a:prstGeom>
          <a:noFill/>
        </p:spPr>
        <p:txBody>
          <a:bodyPr wrap="none" rtlCol="0">
            <a:spAutoFit/>
          </a:bodyPr>
          <a:lstStyle/>
          <a:p>
            <a:r>
              <a:rPr lang="en-US" sz="1000" smtClean="0"/>
              <a:t>Detailed Charts </a:t>
            </a:r>
            <a:r>
              <a:rPr lang="en-US" sz="1000" dirty="0" smtClean="0"/>
              <a:t>&amp; Tables</a:t>
            </a:r>
            <a:endParaRPr lang="en-US" sz="1000" dirty="0"/>
          </a:p>
        </p:txBody>
      </p:sp>
      <p:sp>
        <p:nvSpPr>
          <p:cNvPr id="148" name="TextBox 147"/>
          <p:cNvSpPr txBox="1"/>
          <p:nvPr/>
        </p:nvSpPr>
        <p:spPr>
          <a:xfrm>
            <a:off x="3785795" y="5780803"/>
            <a:ext cx="668773" cy="246221"/>
          </a:xfrm>
          <a:prstGeom prst="rect">
            <a:avLst/>
          </a:prstGeom>
          <a:noFill/>
        </p:spPr>
        <p:txBody>
          <a:bodyPr wrap="none" rtlCol="0">
            <a:spAutoFit/>
          </a:bodyPr>
          <a:lstStyle/>
          <a:p>
            <a:r>
              <a:rPr lang="en-US" sz="1000" dirty="0" smtClean="0"/>
              <a:t>Geo Data</a:t>
            </a:r>
            <a:endParaRPr lang="en-US" sz="1000" dirty="0"/>
          </a:p>
        </p:txBody>
      </p:sp>
      <p:pic>
        <p:nvPicPr>
          <p:cNvPr id="150" name="Picture 1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58418" y="5234361"/>
            <a:ext cx="627672" cy="615119"/>
          </a:xfrm>
          <a:prstGeom prst="rect">
            <a:avLst/>
          </a:prstGeom>
        </p:spPr>
      </p:pic>
      <p:pic>
        <p:nvPicPr>
          <p:cNvPr id="149" name="Picture 1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029" y="5227819"/>
            <a:ext cx="722718" cy="520357"/>
          </a:xfrm>
          <a:prstGeom prst="rect">
            <a:avLst/>
          </a:prstGeom>
        </p:spPr>
      </p:pic>
      <p:sp>
        <p:nvSpPr>
          <p:cNvPr id="151" name="TextBox 150"/>
          <p:cNvSpPr txBox="1"/>
          <p:nvPr/>
        </p:nvSpPr>
        <p:spPr>
          <a:xfrm>
            <a:off x="3819561" y="1921747"/>
            <a:ext cx="900674" cy="553998"/>
          </a:xfrm>
          <a:prstGeom prst="rect">
            <a:avLst/>
          </a:prstGeom>
          <a:noFill/>
        </p:spPr>
        <p:txBody>
          <a:bodyPr wrap="square" rtlCol="0">
            <a:spAutoFit/>
          </a:bodyPr>
          <a:lstStyle/>
          <a:p>
            <a:r>
              <a:rPr lang="en-US" sz="1000" dirty="0" smtClean="0"/>
              <a:t>Graphically </a:t>
            </a:r>
            <a:r>
              <a:rPr lang="en-US" sz="1000" smtClean="0"/>
              <a:t>abstract constructs </a:t>
            </a:r>
            <a:endParaRPr lang="en-US" sz="1000" dirty="0"/>
          </a:p>
        </p:txBody>
      </p:sp>
      <p:pic>
        <p:nvPicPr>
          <p:cNvPr id="152" name="Picture 151"/>
          <p:cNvPicPr>
            <a:picLocks noChangeAspect="1"/>
          </p:cNvPicPr>
          <p:nvPr/>
        </p:nvPicPr>
        <p:blipFill>
          <a:blip r:embed="rId21"/>
          <a:stretch>
            <a:fillRect/>
          </a:stretch>
        </p:blipFill>
        <p:spPr>
          <a:xfrm>
            <a:off x="6264283" y="5328225"/>
            <a:ext cx="516522" cy="404350"/>
          </a:xfrm>
          <a:prstGeom prst="rect">
            <a:avLst/>
          </a:prstGeom>
        </p:spPr>
      </p:pic>
      <p:pic>
        <p:nvPicPr>
          <p:cNvPr id="153" name="Picture 15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86694" y="4884994"/>
            <a:ext cx="542759" cy="775219"/>
          </a:xfrm>
          <a:prstGeom prst="rect">
            <a:avLst/>
          </a:prstGeom>
        </p:spPr>
      </p:pic>
      <p:sp>
        <p:nvSpPr>
          <p:cNvPr id="154" name="TextBox 153"/>
          <p:cNvSpPr txBox="1"/>
          <p:nvPr/>
        </p:nvSpPr>
        <p:spPr>
          <a:xfrm>
            <a:off x="5604587" y="4192563"/>
            <a:ext cx="1178766" cy="246221"/>
          </a:xfrm>
          <a:prstGeom prst="rect">
            <a:avLst/>
          </a:prstGeom>
          <a:noFill/>
        </p:spPr>
        <p:txBody>
          <a:bodyPr wrap="square" rtlCol="0">
            <a:spAutoFit/>
          </a:bodyPr>
          <a:lstStyle/>
          <a:p>
            <a:r>
              <a:rPr lang="en-US" sz="1000" dirty="0" smtClean="0"/>
              <a:t>Q &amp; A Controlled</a:t>
            </a:r>
            <a:endParaRPr lang="en-US" sz="1000" dirty="0"/>
          </a:p>
        </p:txBody>
      </p:sp>
      <p:pic>
        <p:nvPicPr>
          <p:cNvPr id="162" name="Picture 16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62914" y="3102607"/>
            <a:ext cx="1074645" cy="560334"/>
          </a:xfrm>
          <a:prstGeom prst="rect">
            <a:avLst/>
          </a:prstGeom>
        </p:spPr>
      </p:pic>
      <p:pic>
        <p:nvPicPr>
          <p:cNvPr id="163" name="Picture 162"/>
          <p:cNvPicPr>
            <a:picLocks noChangeAspect="1"/>
          </p:cNvPicPr>
          <p:nvPr/>
        </p:nvPicPr>
        <p:blipFill>
          <a:blip r:embed="rId22"/>
          <a:stretch>
            <a:fillRect/>
          </a:stretch>
        </p:blipFill>
        <p:spPr>
          <a:xfrm>
            <a:off x="5567443" y="3698730"/>
            <a:ext cx="405102" cy="423943"/>
          </a:xfrm>
          <a:prstGeom prst="rect">
            <a:avLst/>
          </a:prstGeom>
        </p:spPr>
      </p:pic>
      <p:grpSp>
        <p:nvGrpSpPr>
          <p:cNvPr id="155" name="Group 154"/>
          <p:cNvGrpSpPr/>
          <p:nvPr/>
        </p:nvGrpSpPr>
        <p:grpSpPr>
          <a:xfrm>
            <a:off x="6171921" y="3661327"/>
            <a:ext cx="502806" cy="415970"/>
            <a:chOff x="1175658" y="6055568"/>
            <a:chExt cx="897574" cy="466530"/>
          </a:xfrm>
        </p:grpSpPr>
        <p:sp>
          <p:nvSpPr>
            <p:cNvPr id="156" name="Rectangle 155"/>
            <p:cNvSpPr/>
            <p:nvPr/>
          </p:nvSpPr>
          <p:spPr>
            <a:xfrm>
              <a:off x="1175658"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178768"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480719" y="6055568"/>
              <a:ext cx="279397" cy="6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483829" y="6151982"/>
              <a:ext cx="279397" cy="370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1790725" y="6055568"/>
              <a:ext cx="279397" cy="66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1793835" y="6151982"/>
              <a:ext cx="279397" cy="37011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4" name="Picture 163"/>
          <p:cNvPicPr>
            <a:picLocks noChangeAspect="1"/>
          </p:cNvPicPr>
          <p:nvPr/>
        </p:nvPicPr>
        <p:blipFill>
          <a:blip r:embed="rId5"/>
          <a:stretch>
            <a:fillRect/>
          </a:stretch>
        </p:blipFill>
        <p:spPr>
          <a:xfrm>
            <a:off x="6221330" y="2072155"/>
            <a:ext cx="506418" cy="403590"/>
          </a:xfrm>
          <a:prstGeom prst="rect">
            <a:avLst/>
          </a:prstGeom>
          <a:ln w="6350">
            <a:solidFill>
              <a:schemeClr val="accent1">
                <a:shade val="50000"/>
              </a:schemeClr>
            </a:solidFill>
          </a:ln>
        </p:spPr>
      </p:pic>
      <p:pic>
        <p:nvPicPr>
          <p:cNvPr id="167" name="Picture 16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15604" y="2000290"/>
            <a:ext cx="640737" cy="444963"/>
          </a:xfrm>
          <a:prstGeom prst="rect">
            <a:avLst/>
          </a:prstGeom>
          <a:ln w="6350">
            <a:solidFill>
              <a:schemeClr val="accent1">
                <a:shade val="50000"/>
              </a:schemeClr>
            </a:solidFill>
          </a:ln>
        </p:spPr>
      </p:pic>
      <p:pic>
        <p:nvPicPr>
          <p:cNvPr id="169" name="Picture 1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4547" y="2702604"/>
            <a:ext cx="614799" cy="641966"/>
          </a:xfrm>
          <a:prstGeom prst="rect">
            <a:avLst/>
          </a:prstGeom>
        </p:spPr>
      </p:pic>
      <p:pic>
        <p:nvPicPr>
          <p:cNvPr id="170" name="Picture 16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41325" y="1815930"/>
            <a:ext cx="552825" cy="661545"/>
          </a:xfrm>
          <a:prstGeom prst="rect">
            <a:avLst/>
          </a:prstGeom>
        </p:spPr>
      </p:pic>
      <p:pic>
        <p:nvPicPr>
          <p:cNvPr id="168" name="Picture 1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7676" y="2556749"/>
            <a:ext cx="801092" cy="801092"/>
          </a:xfrm>
          <a:prstGeom prst="rect">
            <a:avLst/>
          </a:prstGeom>
        </p:spPr>
      </p:pic>
      <p:pic>
        <p:nvPicPr>
          <p:cNvPr id="213" name="Picture 212"/>
          <p:cNvPicPr>
            <a:picLocks noChangeAspect="1"/>
          </p:cNvPicPr>
          <p:nvPr/>
        </p:nvPicPr>
        <p:blipFill>
          <a:blip r:embed="rId16"/>
          <a:stretch>
            <a:fillRect/>
          </a:stretch>
        </p:blipFill>
        <p:spPr>
          <a:xfrm flipV="1">
            <a:off x="5983011" y="4884994"/>
            <a:ext cx="767832" cy="528040"/>
          </a:xfrm>
          <a:prstGeom prst="rect">
            <a:avLst/>
          </a:prstGeom>
        </p:spPr>
      </p:pic>
      <p:sp>
        <p:nvSpPr>
          <p:cNvPr id="214" name="TextBox 213"/>
          <p:cNvSpPr txBox="1"/>
          <p:nvPr/>
        </p:nvSpPr>
        <p:spPr>
          <a:xfrm>
            <a:off x="3796891" y="3634480"/>
            <a:ext cx="995513" cy="553998"/>
          </a:xfrm>
          <a:prstGeom prst="rect">
            <a:avLst/>
          </a:prstGeom>
          <a:noFill/>
        </p:spPr>
        <p:txBody>
          <a:bodyPr wrap="square" rtlCol="0">
            <a:spAutoFit/>
          </a:bodyPr>
          <a:lstStyle/>
          <a:p>
            <a:r>
              <a:rPr lang="en-US" sz="1000" dirty="0" smtClean="0">
                <a:solidFill>
                  <a:schemeClr val="bg1"/>
                </a:solidFill>
              </a:rPr>
              <a:t>Multiple Axes or Composite</a:t>
            </a:r>
          </a:p>
          <a:p>
            <a:r>
              <a:rPr lang="en-US" sz="1000" dirty="0" smtClean="0">
                <a:solidFill>
                  <a:schemeClr val="bg1"/>
                </a:solidFill>
              </a:rPr>
              <a:t>Charts</a:t>
            </a:r>
            <a:endParaRPr lang="en-US" sz="1000" dirty="0">
              <a:solidFill>
                <a:schemeClr val="bg1"/>
              </a:solidFill>
            </a:endParaRPr>
          </a:p>
        </p:txBody>
      </p:sp>
      <p:pic>
        <p:nvPicPr>
          <p:cNvPr id="215" name="Picture 2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9739" y="4194163"/>
            <a:ext cx="481432" cy="450139"/>
          </a:xfrm>
          <a:prstGeom prst="rect">
            <a:avLst/>
          </a:prstGeom>
          <a:ln>
            <a:solidFill>
              <a:schemeClr val="accent1">
                <a:shade val="50000"/>
              </a:schemeClr>
            </a:solidFill>
          </a:ln>
        </p:spPr>
      </p:pic>
      <p:pic>
        <p:nvPicPr>
          <p:cNvPr id="216" name="Picture 2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9245" y="2464742"/>
            <a:ext cx="541914" cy="490528"/>
          </a:xfrm>
          <a:prstGeom prst="rect">
            <a:avLst/>
          </a:prstGeom>
          <a:ln>
            <a:solidFill>
              <a:schemeClr val="accent1">
                <a:shade val="50000"/>
              </a:schemeClr>
            </a:solidFill>
          </a:ln>
        </p:spPr>
      </p:pic>
      <p:cxnSp>
        <p:nvCxnSpPr>
          <p:cNvPr id="222" name="Straight Connector 221"/>
          <p:cNvCxnSpPr/>
          <p:nvPr/>
        </p:nvCxnSpPr>
        <p:spPr>
          <a:xfrm flipV="1">
            <a:off x="5343334" y="2982126"/>
            <a:ext cx="1471122" cy="997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3772524" y="5052351"/>
            <a:ext cx="1579277" cy="375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5343334" y="4478061"/>
            <a:ext cx="1471122" cy="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768153" y="3597243"/>
            <a:ext cx="1575853" cy="7919"/>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280" name="Picture 2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89843" y="1923695"/>
            <a:ext cx="568621" cy="442893"/>
          </a:xfrm>
          <a:prstGeom prst="rect">
            <a:avLst/>
          </a:prstGeom>
          <a:ln>
            <a:solidFill>
              <a:schemeClr val="accent1"/>
            </a:solidFill>
          </a:ln>
        </p:spPr>
      </p:pic>
      <p:pic>
        <p:nvPicPr>
          <p:cNvPr id="298" name="Picture 2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40" y="6881684"/>
            <a:ext cx="745414" cy="536698"/>
          </a:xfrm>
          <a:prstGeom prst="rect">
            <a:avLst/>
          </a:prstGeom>
        </p:spPr>
      </p:pic>
      <p:pic>
        <p:nvPicPr>
          <p:cNvPr id="299" name="Picture 298"/>
          <p:cNvPicPr>
            <a:picLocks noChangeAspect="1"/>
          </p:cNvPicPr>
          <p:nvPr/>
        </p:nvPicPr>
        <p:blipFill>
          <a:blip r:embed="rId5"/>
          <a:stretch>
            <a:fillRect/>
          </a:stretch>
        </p:blipFill>
        <p:spPr>
          <a:xfrm>
            <a:off x="368130" y="7409888"/>
            <a:ext cx="817941" cy="268835"/>
          </a:xfrm>
          <a:prstGeom prst="rect">
            <a:avLst/>
          </a:prstGeom>
        </p:spPr>
      </p:pic>
      <p:pic>
        <p:nvPicPr>
          <p:cNvPr id="302" name="Picture 30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208281" y="6881684"/>
            <a:ext cx="322094" cy="840538"/>
          </a:xfrm>
          <a:prstGeom prst="rect">
            <a:avLst/>
          </a:prstGeom>
        </p:spPr>
      </p:pic>
      <p:sp>
        <p:nvSpPr>
          <p:cNvPr id="303" name="TextBox 302"/>
          <p:cNvSpPr txBox="1"/>
          <p:nvPr/>
        </p:nvSpPr>
        <p:spPr>
          <a:xfrm>
            <a:off x="130443" y="6505965"/>
            <a:ext cx="1784463" cy="246221"/>
          </a:xfrm>
          <a:prstGeom prst="rect">
            <a:avLst/>
          </a:prstGeom>
          <a:solidFill>
            <a:schemeClr val="accent6">
              <a:lumMod val="20000"/>
              <a:lumOff val="80000"/>
            </a:schemeClr>
          </a:solidFill>
        </p:spPr>
        <p:txBody>
          <a:bodyPr wrap="none" rtlCol="0">
            <a:spAutoFit/>
          </a:bodyPr>
          <a:lstStyle/>
          <a:p>
            <a:r>
              <a:rPr lang="en-US" sz="1000" dirty="0" smtClean="0"/>
              <a:t>A. Geographical Visualisation </a:t>
            </a:r>
            <a:endParaRPr lang="en-US" sz="1000" dirty="0"/>
          </a:p>
        </p:txBody>
      </p:sp>
      <p:grpSp>
        <p:nvGrpSpPr>
          <p:cNvPr id="380" name="Group 379"/>
          <p:cNvGrpSpPr/>
          <p:nvPr/>
        </p:nvGrpSpPr>
        <p:grpSpPr>
          <a:xfrm>
            <a:off x="174532" y="7947515"/>
            <a:ext cx="1261131" cy="1501845"/>
            <a:chOff x="294912" y="7963833"/>
            <a:chExt cx="1261131" cy="1501845"/>
          </a:xfrm>
        </p:grpSpPr>
        <p:pic>
          <p:nvPicPr>
            <p:cNvPr id="320" name="Picture 3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183" y="8710485"/>
              <a:ext cx="1087460" cy="755193"/>
            </a:xfrm>
            <a:prstGeom prst="rect">
              <a:avLst/>
            </a:prstGeom>
          </p:spPr>
        </p:pic>
        <p:pic>
          <p:nvPicPr>
            <p:cNvPr id="319" name="Picture 31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1398" y="8349862"/>
              <a:ext cx="1074645" cy="560334"/>
            </a:xfrm>
            <a:prstGeom prst="rect">
              <a:avLst/>
            </a:prstGeom>
          </p:spPr>
        </p:pic>
        <p:sp>
          <p:nvSpPr>
            <p:cNvPr id="321" name="TextBox 320"/>
            <p:cNvSpPr txBox="1"/>
            <p:nvPr/>
          </p:nvSpPr>
          <p:spPr>
            <a:xfrm>
              <a:off x="294912" y="7963833"/>
              <a:ext cx="1226731" cy="400110"/>
            </a:xfrm>
            <a:prstGeom prst="rect">
              <a:avLst/>
            </a:prstGeom>
            <a:solidFill>
              <a:schemeClr val="accent6">
                <a:lumMod val="60000"/>
                <a:lumOff val="40000"/>
              </a:schemeClr>
            </a:solidFill>
          </p:spPr>
          <p:txBody>
            <a:bodyPr wrap="square" rtlCol="0">
              <a:spAutoFit/>
            </a:bodyPr>
            <a:lstStyle/>
            <a:p>
              <a:r>
                <a:rPr lang="en-US" sz="1000" dirty="0" smtClean="0"/>
                <a:t>B. Construct-a-</a:t>
              </a:r>
            </a:p>
            <a:p>
              <a:r>
                <a:rPr lang="en-US" sz="1000" dirty="0"/>
                <a:t>-</a:t>
              </a:r>
              <a:r>
                <a:rPr lang="en-US" sz="1000" dirty="0" smtClean="0"/>
                <a:t>Query Design</a:t>
              </a:r>
              <a:endParaRPr lang="en-US" sz="1000" dirty="0"/>
            </a:p>
          </p:txBody>
        </p:sp>
      </p:grpSp>
      <p:grpSp>
        <p:nvGrpSpPr>
          <p:cNvPr id="381" name="Group 380"/>
          <p:cNvGrpSpPr/>
          <p:nvPr/>
        </p:nvGrpSpPr>
        <p:grpSpPr>
          <a:xfrm>
            <a:off x="2254366" y="6269525"/>
            <a:ext cx="1773242" cy="1160133"/>
            <a:chOff x="2074028" y="6252610"/>
            <a:chExt cx="1773242" cy="1160133"/>
          </a:xfrm>
        </p:grpSpPr>
        <p:grpSp>
          <p:nvGrpSpPr>
            <p:cNvPr id="322" name="Group 321"/>
            <p:cNvGrpSpPr/>
            <p:nvPr/>
          </p:nvGrpSpPr>
          <p:grpSpPr>
            <a:xfrm>
              <a:off x="2144219" y="6497124"/>
              <a:ext cx="1273223" cy="915619"/>
              <a:chOff x="1616127" y="2985796"/>
              <a:chExt cx="2381120" cy="2129893"/>
            </a:xfrm>
          </p:grpSpPr>
          <p:sp>
            <p:nvSpPr>
              <p:cNvPr id="323" name="Right Triangle 322"/>
              <p:cNvSpPr/>
              <p:nvPr/>
            </p:nvSpPr>
            <p:spPr>
              <a:xfrm rot="7483424" flipV="1">
                <a:off x="2234418" y="3473902"/>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ight Triangle 323"/>
              <p:cNvSpPr/>
              <p:nvPr/>
            </p:nvSpPr>
            <p:spPr>
              <a:xfrm rot="7483424">
                <a:off x="2711306" y="3676700"/>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0227928">
                <a:off x="1634331" y="3618310"/>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6" name="Straight Arrow Connector 325"/>
              <p:cNvCxnSpPr/>
              <p:nvPr/>
            </p:nvCxnSpPr>
            <p:spPr>
              <a:xfrm flipV="1">
                <a:off x="2640563" y="2985796"/>
                <a:ext cx="296225" cy="130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flipV="1">
                <a:off x="2649722" y="3750059"/>
                <a:ext cx="1347525" cy="5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p:nvPr/>
            </p:nvCxnSpPr>
            <p:spPr>
              <a:xfrm>
                <a:off x="2640563" y="4292082"/>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p:nvPr/>
            </p:nvCxnSpPr>
            <p:spPr>
              <a:xfrm>
                <a:off x="2647965" y="4297305"/>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p:nvPr/>
            </p:nvCxnSpPr>
            <p:spPr>
              <a:xfrm flipH="1">
                <a:off x="2234681" y="4292082"/>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p:nvPr/>
            </p:nvCxnSpPr>
            <p:spPr>
              <a:xfrm flipH="1">
                <a:off x="1623528" y="4292082"/>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p:cNvCxnSpPr/>
              <p:nvPr/>
            </p:nvCxnSpPr>
            <p:spPr>
              <a:xfrm flipH="1" flipV="1">
                <a:off x="1616127" y="4084755"/>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p:cNvCxnSpPr/>
              <p:nvPr/>
            </p:nvCxnSpPr>
            <p:spPr>
              <a:xfrm flipH="1" flipV="1">
                <a:off x="1987420" y="3629609"/>
                <a:ext cx="653142" cy="642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4" name="Oval 333"/>
              <p:cNvSpPr/>
              <p:nvPr/>
            </p:nvSpPr>
            <p:spPr>
              <a:xfrm>
                <a:off x="2461644" y="3975834"/>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a:off x="3076702" y="3683079"/>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flipH="1" flipV="1">
                <a:off x="2392408" y="43097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2969349" y="4505868"/>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1933534" y="4708182"/>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flipH="1" flipV="1">
                <a:off x="2544808" y="44621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3281335" y="4049530"/>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2930217" y="43992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2067427" y="396783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flipH="1" flipV="1">
                <a:off x="2642720" y="451950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a:off x="3173563" y="3818513"/>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a:off x="2322505" y="44706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flipH="1" flipV="1">
                <a:off x="2272970" y="4297793"/>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2244743" y="3521089"/>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a:off x="2543702" y="3732376"/>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a:off x="2968054" y="417505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flipH="1" flipV="1">
                <a:off x="2551964" y="4597032"/>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a:off x="2849617" y="455170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2216398" y="465982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p:cNvSpPr/>
              <p:nvPr/>
            </p:nvSpPr>
            <p:spPr>
              <a:xfrm flipH="1" flipV="1">
                <a:off x="2295829" y="436609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p:cNvSpPr/>
              <p:nvPr/>
            </p:nvSpPr>
            <p:spPr>
              <a:xfrm>
                <a:off x="2789879" y="3634737"/>
                <a:ext cx="295329" cy="27936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a:off x="2544100" y="3917320"/>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3293951" y="4435311"/>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flipH="1" flipV="1">
                <a:off x="2686765" y="4593822"/>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a:off x="2160356" y="4592106"/>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a:off x="3064706" y="3770194"/>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flipH="1" flipV="1">
                <a:off x="2184624" y="43371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3523740" y="39188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a:off x="2236229" y="3999355"/>
                <a:ext cx="164921" cy="164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3" name="TextBox 362"/>
            <p:cNvSpPr txBox="1"/>
            <p:nvPr/>
          </p:nvSpPr>
          <p:spPr>
            <a:xfrm>
              <a:off x="2074028" y="6252610"/>
              <a:ext cx="1773242" cy="246221"/>
            </a:xfrm>
            <a:prstGeom prst="rect">
              <a:avLst/>
            </a:prstGeom>
            <a:solidFill>
              <a:schemeClr val="accent1">
                <a:lumMod val="20000"/>
                <a:lumOff val="80000"/>
              </a:schemeClr>
            </a:solidFill>
          </p:spPr>
          <p:txBody>
            <a:bodyPr wrap="none" rtlCol="0">
              <a:spAutoFit/>
            </a:bodyPr>
            <a:lstStyle/>
            <a:p>
              <a:r>
                <a:rPr lang="en-US" sz="1000" dirty="0" smtClean="0"/>
                <a:t>C. Multiple Axes / Crime Radar</a:t>
              </a:r>
              <a:endParaRPr lang="en-US" sz="1000" dirty="0"/>
            </a:p>
          </p:txBody>
        </p:sp>
        <p:pic>
          <p:nvPicPr>
            <p:cNvPr id="364" name="Picture 36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438266" y="6531573"/>
              <a:ext cx="322094" cy="840538"/>
            </a:xfrm>
            <a:prstGeom prst="rect">
              <a:avLst/>
            </a:prstGeom>
          </p:spPr>
        </p:pic>
      </p:grpSp>
      <p:sp>
        <p:nvSpPr>
          <p:cNvPr id="365" name="TextBox 364"/>
          <p:cNvSpPr txBox="1"/>
          <p:nvPr/>
        </p:nvSpPr>
        <p:spPr>
          <a:xfrm>
            <a:off x="5044960" y="6512366"/>
            <a:ext cx="1499718" cy="461665"/>
          </a:xfrm>
          <a:prstGeom prst="rect">
            <a:avLst/>
          </a:prstGeom>
          <a:noFill/>
          <a:ln>
            <a:solidFill>
              <a:schemeClr val="accent1">
                <a:shade val="50000"/>
              </a:schemeClr>
            </a:solidFill>
          </a:ln>
        </p:spPr>
        <p:txBody>
          <a:bodyPr wrap="square" rtlCol="0">
            <a:spAutoFit/>
          </a:bodyPr>
          <a:lstStyle/>
          <a:p>
            <a:r>
              <a:rPr lang="en-US" sz="600" dirty="0" smtClean="0">
                <a:latin typeface="Tahoma" charset="0"/>
                <a:ea typeface="Tahoma" charset="0"/>
                <a:cs typeface="Tahoma" charset="0"/>
              </a:rPr>
              <a:t>DATA SUMMARY</a:t>
            </a:r>
          </a:p>
          <a:p>
            <a:r>
              <a:rPr lang="en-US" sz="600" dirty="0" smtClean="0">
                <a:latin typeface="Tahoma" charset="0"/>
                <a:ea typeface="Tahoma" charset="0"/>
                <a:cs typeface="Tahoma" charset="0"/>
              </a:rPr>
              <a:t>-------   --------  --- ------- -------</a:t>
            </a:r>
          </a:p>
          <a:p>
            <a:r>
              <a:rPr lang="en-US" sz="600" dirty="0">
                <a:latin typeface="Tahoma" charset="0"/>
                <a:ea typeface="Tahoma" charset="0"/>
                <a:cs typeface="Tahoma" charset="0"/>
              </a:rPr>
              <a:t>-------   --------  --- ------- </a:t>
            </a:r>
            <a:r>
              <a:rPr lang="en-US" sz="600" dirty="0" smtClean="0">
                <a:latin typeface="Tahoma" charset="0"/>
                <a:ea typeface="Tahoma" charset="0"/>
                <a:cs typeface="Tahoma" charset="0"/>
              </a:rPr>
              <a:t>-------</a:t>
            </a:r>
          </a:p>
          <a:p>
            <a:r>
              <a:rPr lang="en-US" sz="600" dirty="0">
                <a:latin typeface="Tahoma" charset="0"/>
                <a:ea typeface="Tahoma" charset="0"/>
                <a:cs typeface="Tahoma" charset="0"/>
              </a:rPr>
              <a:t>-------   --------  --- ------- -------</a:t>
            </a:r>
            <a:endParaRPr lang="en-US" sz="600" dirty="0" smtClean="0">
              <a:latin typeface="Tahoma" charset="0"/>
              <a:ea typeface="Tahoma" charset="0"/>
              <a:cs typeface="Tahoma" charset="0"/>
            </a:endParaRPr>
          </a:p>
        </p:txBody>
      </p:sp>
      <p:sp>
        <p:nvSpPr>
          <p:cNvPr id="366" name="TextBox 365"/>
          <p:cNvSpPr txBox="1"/>
          <p:nvPr/>
        </p:nvSpPr>
        <p:spPr>
          <a:xfrm>
            <a:off x="4866013" y="6253556"/>
            <a:ext cx="1802096" cy="246221"/>
          </a:xfrm>
          <a:prstGeom prst="rect">
            <a:avLst/>
          </a:prstGeom>
          <a:solidFill>
            <a:schemeClr val="tx2">
              <a:lumMod val="40000"/>
              <a:lumOff val="60000"/>
            </a:schemeClr>
          </a:solidFill>
        </p:spPr>
        <p:txBody>
          <a:bodyPr wrap="none" rtlCol="0">
            <a:spAutoFit/>
          </a:bodyPr>
          <a:lstStyle/>
          <a:p>
            <a:r>
              <a:rPr lang="en-US" sz="1000" dirty="0" smtClean="0"/>
              <a:t>E. Statistician Mega Worksheet</a:t>
            </a:r>
            <a:endParaRPr lang="en-US" sz="1000" dirty="0"/>
          </a:p>
        </p:txBody>
      </p:sp>
      <p:sp>
        <p:nvSpPr>
          <p:cNvPr id="367" name="TextBox 366"/>
          <p:cNvSpPr txBox="1"/>
          <p:nvPr/>
        </p:nvSpPr>
        <p:spPr>
          <a:xfrm>
            <a:off x="5042774" y="6974031"/>
            <a:ext cx="1499718" cy="461665"/>
          </a:xfrm>
          <a:prstGeom prst="rect">
            <a:avLst/>
          </a:prstGeom>
          <a:noFill/>
          <a:ln>
            <a:solidFill>
              <a:schemeClr val="accent1">
                <a:shade val="50000"/>
              </a:schemeClr>
            </a:solidFill>
          </a:ln>
        </p:spPr>
        <p:txBody>
          <a:bodyPr wrap="square" rtlCol="0">
            <a:spAutoFit/>
          </a:bodyPr>
          <a:lstStyle/>
          <a:p>
            <a:r>
              <a:rPr lang="en-US" sz="600" dirty="0" smtClean="0">
                <a:latin typeface="Tahoma" charset="0"/>
                <a:ea typeface="Tahoma" charset="0"/>
                <a:cs typeface="Tahoma" charset="0"/>
              </a:rPr>
              <a:t>STATISTICAL ANALYSIS</a:t>
            </a:r>
          </a:p>
          <a:p>
            <a:endParaRPr lang="en-US" sz="600" dirty="0">
              <a:latin typeface="Tahoma" charset="0"/>
              <a:ea typeface="Tahoma" charset="0"/>
              <a:cs typeface="Tahoma" charset="0"/>
            </a:endParaRPr>
          </a:p>
          <a:p>
            <a:endParaRPr lang="en-US" sz="600" dirty="0" smtClean="0">
              <a:latin typeface="Tahoma" charset="0"/>
              <a:ea typeface="Tahoma" charset="0"/>
              <a:cs typeface="Tahoma" charset="0"/>
            </a:endParaRPr>
          </a:p>
          <a:p>
            <a:endParaRPr lang="en-US" sz="600" dirty="0" smtClean="0">
              <a:latin typeface="Tahoma" charset="0"/>
              <a:ea typeface="Tahoma" charset="0"/>
              <a:cs typeface="Tahoma" charset="0"/>
            </a:endParaRPr>
          </a:p>
        </p:txBody>
      </p:sp>
      <p:pic>
        <p:nvPicPr>
          <p:cNvPr id="368" name="Picture 367"/>
          <p:cNvPicPr>
            <a:picLocks noChangeAspect="1"/>
          </p:cNvPicPr>
          <p:nvPr/>
        </p:nvPicPr>
        <p:blipFill>
          <a:blip r:embed="rId14"/>
          <a:stretch>
            <a:fillRect/>
          </a:stretch>
        </p:blipFill>
        <p:spPr>
          <a:xfrm>
            <a:off x="5127023" y="7134761"/>
            <a:ext cx="339956" cy="222368"/>
          </a:xfrm>
          <a:prstGeom prst="rect">
            <a:avLst/>
          </a:prstGeom>
        </p:spPr>
      </p:pic>
      <p:pic>
        <p:nvPicPr>
          <p:cNvPr id="369" name="Picture 368"/>
          <p:cNvPicPr>
            <a:picLocks noChangeAspect="1"/>
          </p:cNvPicPr>
          <p:nvPr/>
        </p:nvPicPr>
        <p:blipFill>
          <a:blip r:embed="rId5"/>
          <a:stretch>
            <a:fillRect/>
          </a:stretch>
        </p:blipFill>
        <p:spPr>
          <a:xfrm>
            <a:off x="5498317" y="7147569"/>
            <a:ext cx="466478" cy="267572"/>
          </a:xfrm>
          <a:prstGeom prst="rect">
            <a:avLst/>
          </a:prstGeom>
        </p:spPr>
      </p:pic>
      <p:pic>
        <p:nvPicPr>
          <p:cNvPr id="371" name="Picture 37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81187" y="2265027"/>
            <a:ext cx="418031" cy="317467"/>
          </a:xfrm>
          <a:prstGeom prst="rect">
            <a:avLst/>
          </a:prstGeom>
          <a:ln w="6350">
            <a:solidFill>
              <a:schemeClr val="accent1">
                <a:shade val="50000"/>
              </a:schemeClr>
            </a:solidFill>
          </a:ln>
        </p:spPr>
      </p:pic>
      <p:pic>
        <p:nvPicPr>
          <p:cNvPr id="372" name="Picture 37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12314" y="7098166"/>
            <a:ext cx="418031" cy="317467"/>
          </a:xfrm>
          <a:prstGeom prst="rect">
            <a:avLst/>
          </a:prstGeom>
        </p:spPr>
      </p:pic>
      <p:sp>
        <p:nvSpPr>
          <p:cNvPr id="373" name="TextBox 372"/>
          <p:cNvSpPr txBox="1"/>
          <p:nvPr/>
        </p:nvSpPr>
        <p:spPr>
          <a:xfrm>
            <a:off x="5041691" y="7445115"/>
            <a:ext cx="1499718" cy="184666"/>
          </a:xfrm>
          <a:prstGeom prst="rect">
            <a:avLst/>
          </a:prstGeom>
          <a:noFill/>
          <a:ln>
            <a:solidFill>
              <a:schemeClr val="accent1">
                <a:shade val="50000"/>
              </a:schemeClr>
            </a:solidFill>
          </a:ln>
        </p:spPr>
        <p:txBody>
          <a:bodyPr wrap="square" rtlCol="0">
            <a:spAutoFit/>
          </a:bodyPr>
          <a:lstStyle/>
          <a:p>
            <a:r>
              <a:rPr lang="en-US" sz="600" dirty="0" smtClean="0">
                <a:latin typeface="Tahoma" charset="0"/>
                <a:ea typeface="Tahoma" charset="0"/>
                <a:cs typeface="Tahoma" charset="0"/>
              </a:rPr>
              <a:t>MODEL ANALYSIS ----- </a:t>
            </a:r>
          </a:p>
        </p:txBody>
      </p:sp>
      <p:pic>
        <p:nvPicPr>
          <p:cNvPr id="374" name="Picture 37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55779" y="7480464"/>
            <a:ext cx="381967" cy="145040"/>
          </a:xfrm>
          <a:prstGeom prst="rect">
            <a:avLst/>
          </a:prstGeom>
        </p:spPr>
      </p:pic>
      <p:pic>
        <p:nvPicPr>
          <p:cNvPr id="376" name="Picture 37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46825" y="7480732"/>
            <a:ext cx="381967" cy="145040"/>
          </a:xfrm>
          <a:prstGeom prst="rect">
            <a:avLst/>
          </a:prstGeom>
        </p:spPr>
      </p:pic>
      <p:sp>
        <p:nvSpPr>
          <p:cNvPr id="312" name="TextBox 311"/>
          <p:cNvSpPr txBox="1"/>
          <p:nvPr/>
        </p:nvSpPr>
        <p:spPr>
          <a:xfrm>
            <a:off x="2262868" y="8171535"/>
            <a:ext cx="1080202" cy="236887"/>
          </a:xfrm>
          <a:prstGeom prst="rect">
            <a:avLst/>
          </a:prstGeom>
          <a:noFill/>
        </p:spPr>
        <p:txBody>
          <a:bodyPr wrap="square" rtlCol="0">
            <a:spAutoFit/>
          </a:bodyPr>
          <a:lstStyle/>
          <a:p>
            <a:r>
              <a:rPr lang="en-US" sz="800" dirty="0" smtClean="0">
                <a:latin typeface="Times" charset="0"/>
                <a:ea typeface="Times" charset="0"/>
                <a:cs typeface="Times" charset="0"/>
              </a:rPr>
              <a:t>Top 10 Safest</a:t>
            </a:r>
            <a:endParaRPr lang="en-US" sz="800" dirty="0">
              <a:latin typeface="Times" charset="0"/>
              <a:ea typeface="Times" charset="0"/>
              <a:cs typeface="Times" charset="0"/>
            </a:endParaRPr>
          </a:p>
        </p:txBody>
      </p:sp>
      <p:sp>
        <p:nvSpPr>
          <p:cNvPr id="378" name="TextBox 377"/>
          <p:cNvSpPr txBox="1"/>
          <p:nvPr/>
        </p:nvSpPr>
        <p:spPr>
          <a:xfrm>
            <a:off x="3379780" y="7836455"/>
            <a:ext cx="3401023" cy="2077492"/>
          </a:xfrm>
          <a:prstGeom prst="rect">
            <a:avLst/>
          </a:prstGeom>
          <a:noFill/>
        </p:spPr>
        <p:txBody>
          <a:bodyPr wrap="square" rtlCol="0">
            <a:spAutoFit/>
          </a:bodyPr>
          <a:lstStyle/>
          <a:p>
            <a:r>
              <a:rPr lang="en-US" sz="700" b="1" dirty="0" smtClean="0"/>
              <a:t>Do the designs solve the problem?</a:t>
            </a:r>
          </a:p>
          <a:p>
            <a:pPr marL="171450" indent="-171450">
              <a:buClr>
                <a:srgbClr val="0070C0"/>
              </a:buClr>
              <a:buSzPct val="137000"/>
              <a:buFont typeface="Arial" charset="0"/>
              <a:buChar char="•"/>
            </a:pPr>
            <a:r>
              <a:rPr lang="en-US" sz="700" dirty="0" smtClean="0"/>
              <a:t>A = Yes, B = In a limited way as it limits the inputs, requires additional visualisations to give a complete view</a:t>
            </a:r>
          </a:p>
          <a:p>
            <a:pPr marL="171450" indent="-171450">
              <a:buClr>
                <a:srgbClr val="0070C0"/>
              </a:buClr>
              <a:buSzPct val="137000"/>
              <a:buFont typeface="Arial" charset="0"/>
              <a:buChar char="•"/>
            </a:pPr>
            <a:r>
              <a:rPr lang="en-US" sz="700" dirty="0" smtClean="0"/>
              <a:t>C = Yes, D = In a limited way as it is made of of pre-determined infolets.   Potentially with drill down into additional views it can be improved.  E = Yes, but as it has ALL the plots and descriptions</a:t>
            </a:r>
          </a:p>
          <a:p>
            <a:r>
              <a:rPr lang="en-US" sz="700" b="1" dirty="0" smtClean="0"/>
              <a:t>Advantages / Disadvantages?</a:t>
            </a:r>
            <a:endParaRPr lang="en-US" sz="700" b="1" dirty="0"/>
          </a:p>
          <a:p>
            <a:pPr marL="171450" indent="-171450">
              <a:buClr>
                <a:srgbClr val="0070C0"/>
              </a:buClr>
              <a:buSzPct val="137000"/>
              <a:buFont typeface="Arial" charset="0"/>
              <a:buChar char="•"/>
            </a:pPr>
            <a:r>
              <a:rPr lang="en-US" sz="700" dirty="0"/>
              <a:t>A </a:t>
            </a:r>
            <a:r>
              <a:rPr lang="mr-IN" sz="700" dirty="0" smtClean="0"/>
              <a:t>–</a:t>
            </a:r>
            <a:r>
              <a:rPr lang="en-US" sz="700" dirty="0" smtClean="0"/>
              <a:t> Geographical view provides additional useful information on how crime is distributed and concentrated.</a:t>
            </a:r>
          </a:p>
          <a:p>
            <a:pPr marL="171450" indent="-171450">
              <a:buClr>
                <a:srgbClr val="0070C0"/>
              </a:buClr>
              <a:buSzPct val="137000"/>
              <a:buFont typeface="Arial" charset="0"/>
              <a:buChar char="•"/>
            </a:pPr>
            <a:r>
              <a:rPr lang="en-US" sz="700" dirty="0" smtClean="0"/>
              <a:t>B </a:t>
            </a:r>
            <a:r>
              <a:rPr lang="mr-IN" sz="700" dirty="0" smtClean="0"/>
              <a:t>–</a:t>
            </a:r>
            <a:r>
              <a:rPr lang="en-US" sz="700" dirty="0" smtClean="0"/>
              <a:t> advantage is that it provides a guided analysis based on user inputs</a:t>
            </a:r>
          </a:p>
          <a:p>
            <a:pPr marL="171450" indent="-171450">
              <a:buClr>
                <a:srgbClr val="0070C0"/>
              </a:buClr>
              <a:buSzPct val="137000"/>
              <a:buFont typeface="Arial" charset="0"/>
              <a:buChar char="•"/>
            </a:pPr>
            <a:r>
              <a:rPr lang="en-US" sz="700" dirty="0" smtClean="0"/>
              <a:t>C </a:t>
            </a:r>
            <a:r>
              <a:rPr lang="mr-IN" sz="700" dirty="0" smtClean="0"/>
              <a:t>–</a:t>
            </a:r>
            <a:r>
              <a:rPr lang="en-US" sz="700" dirty="0" smtClean="0"/>
              <a:t> Visually appealing, may be difficult to create as it is a custom visualisation</a:t>
            </a:r>
          </a:p>
          <a:p>
            <a:pPr marL="171450" indent="-171450">
              <a:buClr>
                <a:srgbClr val="0070C0"/>
              </a:buClr>
              <a:buSzPct val="137000"/>
              <a:buFont typeface="Arial" charset="0"/>
              <a:buChar char="•"/>
            </a:pPr>
            <a:r>
              <a:rPr lang="en-US" sz="700" dirty="0" smtClean="0"/>
              <a:t>D </a:t>
            </a:r>
            <a:r>
              <a:rPr lang="mr-IN" sz="700" dirty="0" smtClean="0"/>
              <a:t>–</a:t>
            </a:r>
            <a:r>
              <a:rPr lang="en-US" sz="700" dirty="0" smtClean="0"/>
              <a:t> Main purpose is to get attention and spark debate, useful for non-technical users.  Disadvantage is that it is fixed purpose, </a:t>
            </a:r>
            <a:r>
              <a:rPr lang="en-AU" sz="700" dirty="0" smtClean="0"/>
              <a:t>data is abstracted to some extent</a:t>
            </a:r>
            <a:endParaRPr lang="en-US" sz="700" dirty="0" smtClean="0"/>
          </a:p>
          <a:p>
            <a:pPr marL="171450" indent="-171450">
              <a:buClr>
                <a:srgbClr val="0070C0"/>
              </a:buClr>
              <a:buSzPct val="137000"/>
              <a:buFont typeface="Arial" charset="0"/>
              <a:buChar char="•"/>
            </a:pPr>
            <a:r>
              <a:rPr lang="en-US" sz="700" dirty="0" smtClean="0"/>
              <a:t>E </a:t>
            </a:r>
            <a:r>
              <a:rPr lang="mr-IN" sz="700" dirty="0" smtClean="0"/>
              <a:t>–</a:t>
            </a:r>
            <a:r>
              <a:rPr lang="en-US" sz="700" dirty="0" smtClean="0"/>
              <a:t> Too much detail only for the hard core data scientist who wants a one-sheet that describes the data in </a:t>
            </a:r>
            <a:r>
              <a:rPr lang="en-US" sz="700" dirty="0" err="1" smtClean="0"/>
              <a:t>everv</a:t>
            </a:r>
            <a:r>
              <a:rPr lang="en-US" sz="700" dirty="0" smtClean="0"/>
              <a:t> way possible, one chart at a time.</a:t>
            </a:r>
          </a:p>
          <a:p>
            <a:r>
              <a:rPr lang="en-US" sz="700" b="1" dirty="0" smtClean="0"/>
              <a:t>Designs chosen to proceed to detailed design phase:</a:t>
            </a:r>
            <a:endParaRPr lang="en-US" sz="700" b="1" dirty="0"/>
          </a:p>
          <a:p>
            <a:pPr marL="171450" indent="-171450">
              <a:buClr>
                <a:srgbClr val="0070C0"/>
              </a:buClr>
              <a:buSzPct val="137000"/>
              <a:buFont typeface="Arial" charset="0"/>
              <a:buChar char="•"/>
            </a:pPr>
            <a:r>
              <a:rPr lang="en-US" sz="700" dirty="0"/>
              <a:t>A </a:t>
            </a:r>
            <a:r>
              <a:rPr lang="mr-IN" sz="700" dirty="0" smtClean="0"/>
              <a:t>–</a:t>
            </a:r>
            <a:r>
              <a:rPr lang="en-AU" sz="700" dirty="0" smtClean="0"/>
              <a:t> Map Design, B </a:t>
            </a:r>
            <a:r>
              <a:rPr lang="mr-IN" sz="700" dirty="0" smtClean="0"/>
              <a:t>–</a:t>
            </a:r>
            <a:r>
              <a:rPr lang="en-AU" sz="700" dirty="0" smtClean="0"/>
              <a:t> Construct a Query Design, C</a:t>
            </a:r>
            <a:r>
              <a:rPr lang="mr-IN" sz="700" dirty="0" smtClean="0"/>
              <a:t>–</a:t>
            </a:r>
            <a:r>
              <a:rPr lang="en-AU" sz="700" dirty="0" smtClean="0"/>
              <a:t> Crime Radar Design.</a:t>
            </a:r>
            <a:endParaRPr lang="en-US" sz="700" dirty="0" smtClean="0"/>
          </a:p>
          <a:p>
            <a:endParaRPr lang="en-US" sz="1000" dirty="0"/>
          </a:p>
        </p:txBody>
      </p:sp>
      <p:pic>
        <p:nvPicPr>
          <p:cNvPr id="304" name="Picture 30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34143" y="8489683"/>
            <a:ext cx="251903" cy="377739"/>
          </a:xfrm>
          <a:prstGeom prst="rect">
            <a:avLst/>
          </a:prstGeom>
        </p:spPr>
      </p:pic>
      <p:pic>
        <p:nvPicPr>
          <p:cNvPr id="307" name="Picture 30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94292" y="8491137"/>
            <a:ext cx="251903" cy="377739"/>
          </a:xfrm>
          <a:prstGeom prst="rect">
            <a:avLst/>
          </a:prstGeom>
        </p:spPr>
      </p:pic>
      <p:pic>
        <p:nvPicPr>
          <p:cNvPr id="308" name="Picture 30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44028" y="8491145"/>
            <a:ext cx="350680" cy="377739"/>
          </a:xfrm>
          <a:prstGeom prst="rect">
            <a:avLst/>
          </a:prstGeom>
        </p:spPr>
      </p:pic>
      <p:pic>
        <p:nvPicPr>
          <p:cNvPr id="309" name="Picture 308"/>
          <p:cNvPicPr>
            <a:picLocks noChangeAspect="1"/>
          </p:cNvPicPr>
          <p:nvPr/>
        </p:nvPicPr>
        <p:blipFill>
          <a:blip r:embed="rId16"/>
          <a:stretch>
            <a:fillRect/>
          </a:stretch>
        </p:blipFill>
        <p:spPr>
          <a:xfrm flipV="1">
            <a:off x="1933401" y="8905512"/>
            <a:ext cx="861307" cy="580596"/>
          </a:xfrm>
          <a:prstGeom prst="rect">
            <a:avLst/>
          </a:prstGeom>
        </p:spPr>
      </p:pic>
      <p:pic>
        <p:nvPicPr>
          <p:cNvPr id="310" name="Picture 309"/>
          <p:cNvPicPr>
            <a:picLocks noChangeAspect="1"/>
          </p:cNvPicPr>
          <p:nvPr/>
        </p:nvPicPr>
        <p:blipFill>
          <a:blip r:embed="rId5"/>
          <a:stretch>
            <a:fillRect/>
          </a:stretch>
        </p:blipFill>
        <p:spPr>
          <a:xfrm>
            <a:off x="1910257" y="8192296"/>
            <a:ext cx="442630" cy="224102"/>
          </a:xfrm>
          <a:prstGeom prst="rect">
            <a:avLst/>
          </a:prstGeom>
        </p:spPr>
      </p:pic>
      <p:sp>
        <p:nvSpPr>
          <p:cNvPr id="315" name="TextBox 314"/>
          <p:cNvSpPr txBox="1"/>
          <p:nvPr/>
        </p:nvSpPr>
        <p:spPr>
          <a:xfrm>
            <a:off x="2296182" y="9322304"/>
            <a:ext cx="788478" cy="338554"/>
          </a:xfrm>
          <a:prstGeom prst="rect">
            <a:avLst/>
          </a:prstGeom>
          <a:noFill/>
        </p:spPr>
        <p:txBody>
          <a:bodyPr wrap="square" rtlCol="0">
            <a:spAutoFit/>
          </a:bodyPr>
          <a:lstStyle/>
          <a:p>
            <a:r>
              <a:rPr lang="en-US" sz="800" dirty="0" smtClean="0">
                <a:latin typeface="Times" charset="0"/>
                <a:ea typeface="Times" charset="0"/>
                <a:cs typeface="Times" charset="0"/>
              </a:rPr>
              <a:t>Will you turn </a:t>
            </a:r>
            <a:r>
              <a:rPr lang="en-US" sz="800" smtClean="0">
                <a:latin typeface="Times" charset="0"/>
                <a:ea typeface="Times" charset="0"/>
                <a:cs typeface="Times" charset="0"/>
              </a:rPr>
              <a:t>to crime?</a:t>
            </a:r>
            <a:endParaRPr lang="en-US" sz="800" dirty="0">
              <a:latin typeface="Times" charset="0"/>
              <a:ea typeface="Times" charset="0"/>
              <a:cs typeface="Times" charset="0"/>
            </a:endParaRPr>
          </a:p>
        </p:txBody>
      </p:sp>
      <p:sp>
        <p:nvSpPr>
          <p:cNvPr id="311" name="TextBox 310"/>
          <p:cNvSpPr txBox="1"/>
          <p:nvPr/>
        </p:nvSpPr>
        <p:spPr>
          <a:xfrm>
            <a:off x="1878798" y="7904095"/>
            <a:ext cx="915910" cy="215444"/>
          </a:xfrm>
          <a:prstGeom prst="rect">
            <a:avLst/>
          </a:prstGeom>
          <a:noFill/>
        </p:spPr>
        <p:txBody>
          <a:bodyPr wrap="square" rtlCol="0">
            <a:spAutoFit/>
          </a:bodyPr>
          <a:lstStyle/>
          <a:p>
            <a:r>
              <a:rPr lang="en-US" sz="800" b="1" dirty="0" smtClean="0"/>
              <a:t>D. TABLOID</a:t>
            </a:r>
            <a:endParaRPr lang="en-US" sz="800" b="1" dirty="0"/>
          </a:p>
        </p:txBody>
      </p:sp>
      <p:sp>
        <p:nvSpPr>
          <p:cNvPr id="314" name="Rectangle 313"/>
          <p:cNvSpPr/>
          <p:nvPr/>
        </p:nvSpPr>
        <p:spPr>
          <a:xfrm>
            <a:off x="1745965" y="7869432"/>
            <a:ext cx="1432813" cy="1794317"/>
          </a:xfrm>
          <a:prstGeom prst="rect">
            <a:avLst/>
          </a:prstGeom>
          <a:solidFill>
            <a:srgbClr val="9452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5" name="Straight Connector 224"/>
          <p:cNvCxnSpPr/>
          <p:nvPr/>
        </p:nvCxnSpPr>
        <p:spPr>
          <a:xfrm flipH="1" flipV="1">
            <a:off x="5365816" y="1700514"/>
            <a:ext cx="4592" cy="446854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212" name="Picture 2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7092" y="2489397"/>
            <a:ext cx="509249" cy="448024"/>
          </a:xfrm>
          <a:prstGeom prst="rect">
            <a:avLst/>
          </a:prstGeom>
          <a:ln w="6350">
            <a:solidFill>
              <a:schemeClr val="accent1">
                <a:shade val="50000"/>
              </a:schemeClr>
            </a:solidFill>
          </a:ln>
        </p:spPr>
      </p:pic>
      <p:pic>
        <p:nvPicPr>
          <p:cNvPr id="166" name="Picture 165"/>
          <p:cNvPicPr>
            <a:picLocks noChangeAspect="1"/>
          </p:cNvPicPr>
          <p:nvPr/>
        </p:nvPicPr>
        <p:blipFill>
          <a:blip r:embed="rId14"/>
          <a:stretch>
            <a:fillRect/>
          </a:stretch>
        </p:blipFill>
        <p:spPr>
          <a:xfrm>
            <a:off x="6101123" y="2418795"/>
            <a:ext cx="591729" cy="387054"/>
          </a:xfrm>
          <a:prstGeom prst="rect">
            <a:avLst/>
          </a:prstGeom>
          <a:ln w="6350">
            <a:solidFill>
              <a:schemeClr val="accent1">
                <a:shade val="50000"/>
              </a:schemeClr>
            </a:solidFill>
          </a:ln>
        </p:spPr>
      </p:pic>
      <p:sp>
        <p:nvSpPr>
          <p:cNvPr id="6" name="Rectangle 5"/>
          <p:cNvSpPr/>
          <p:nvPr/>
        </p:nvSpPr>
        <p:spPr>
          <a:xfrm>
            <a:off x="3819560" y="4186098"/>
            <a:ext cx="939979" cy="7362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70"/>
          <p:cNvGrpSpPr/>
          <p:nvPr/>
        </p:nvGrpSpPr>
        <p:grpSpPr>
          <a:xfrm>
            <a:off x="3909307" y="4220348"/>
            <a:ext cx="766369" cy="664752"/>
            <a:chOff x="1616127" y="2985796"/>
            <a:chExt cx="2381120" cy="2129893"/>
          </a:xfrm>
        </p:grpSpPr>
        <p:sp>
          <p:nvSpPr>
            <p:cNvPr id="172" name="Right Triangle 171"/>
            <p:cNvSpPr/>
            <p:nvPr/>
          </p:nvSpPr>
          <p:spPr>
            <a:xfrm rot="7483424" flipV="1">
              <a:off x="2234418" y="3473902"/>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ight Triangle 172"/>
            <p:cNvSpPr/>
            <p:nvPr/>
          </p:nvSpPr>
          <p:spPr>
            <a:xfrm rot="7483424">
              <a:off x="2711306" y="3676700"/>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rot="20227928">
              <a:off x="1634331" y="3618310"/>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Arrow Connector 174"/>
            <p:cNvCxnSpPr/>
            <p:nvPr/>
          </p:nvCxnSpPr>
          <p:spPr>
            <a:xfrm flipV="1">
              <a:off x="2640563" y="2985796"/>
              <a:ext cx="296225" cy="130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flipV="1">
              <a:off x="2649722" y="3750059"/>
              <a:ext cx="1347525" cy="54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a:off x="2640563" y="4292082"/>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2647965" y="4297305"/>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H="1">
              <a:off x="2234681" y="4292082"/>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flipH="1">
              <a:off x="1623528" y="4292082"/>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flipV="1">
              <a:off x="1616127" y="4084755"/>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flipV="1">
              <a:off x="1987420" y="3629609"/>
              <a:ext cx="653142" cy="642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2461644" y="3975834"/>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3076702" y="3683079"/>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flipH="1" flipV="1">
              <a:off x="2392408" y="43097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2969349" y="4505868"/>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1933534" y="4708182"/>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flipH="1" flipV="1">
              <a:off x="2544808" y="4462165"/>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3281335" y="4049530"/>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2930217" y="43992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2067427" y="396783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flipH="1" flipV="1">
              <a:off x="2642720" y="451950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3173563" y="3818513"/>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2322505" y="4470600"/>
              <a:ext cx="107772" cy="13543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flipH="1" flipV="1">
              <a:off x="2272970" y="4297793"/>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2244743" y="3521089"/>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2543702" y="3732376"/>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2968054" y="417505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flipH="1" flipV="1">
              <a:off x="2551964" y="4597032"/>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2849617" y="455170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2216398" y="4659823"/>
              <a:ext cx="107772" cy="1354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flipH="1" flipV="1">
              <a:off x="2295829" y="436609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2789879" y="3634736"/>
              <a:ext cx="295329" cy="27936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2544100" y="3917320"/>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3293951" y="4435311"/>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flipH="1" flipV="1">
              <a:off x="2686765" y="4593822"/>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2160356" y="4592106"/>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3064706" y="3770194"/>
              <a:ext cx="107772" cy="1354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flipH="1" flipV="1">
              <a:off x="2184624" y="43371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3523740" y="39188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2236229" y="3999355"/>
              <a:ext cx="164921" cy="164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9" name="TextBox 288"/>
          <p:cNvSpPr txBox="1"/>
          <p:nvPr/>
        </p:nvSpPr>
        <p:spPr>
          <a:xfrm>
            <a:off x="1871279" y="7904993"/>
            <a:ext cx="707245" cy="246221"/>
          </a:xfrm>
          <a:prstGeom prst="rect">
            <a:avLst/>
          </a:prstGeom>
          <a:solidFill>
            <a:schemeClr val="tx2">
              <a:lumMod val="40000"/>
              <a:lumOff val="60000"/>
            </a:schemeClr>
          </a:solidFill>
        </p:spPr>
        <p:txBody>
          <a:bodyPr wrap="none" rtlCol="0">
            <a:spAutoFit/>
          </a:bodyPr>
          <a:lstStyle/>
          <a:p>
            <a:r>
              <a:rPr lang="en-US" sz="1000" dirty="0" smtClean="0"/>
              <a:t>D. Tabloid</a:t>
            </a:r>
            <a:endParaRPr lang="en-US" sz="1000" dirty="0"/>
          </a:p>
        </p:txBody>
      </p:sp>
    </p:spTree>
    <p:extLst>
      <p:ext uri="{BB962C8B-B14F-4D97-AF65-F5344CB8AC3E}">
        <p14:creationId xmlns:p14="http://schemas.microsoft.com/office/powerpoint/2010/main" val="990106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915025" cy="380043"/>
          </a:xfrm>
        </p:spPr>
        <p:txBody>
          <a:bodyPr>
            <a:noAutofit/>
          </a:bodyPr>
          <a:lstStyle/>
          <a:p>
            <a:r>
              <a:rPr lang="en-US" sz="1800" b="1" dirty="0" smtClean="0">
                <a:ea typeface="Helvetica" charset="0"/>
                <a:cs typeface="Helvetica" charset="0"/>
              </a:rPr>
              <a:t>Sheet 2 </a:t>
            </a:r>
            <a:r>
              <a:rPr lang="mr-IN" sz="1800" b="1" dirty="0" smtClean="0">
                <a:ea typeface="Helvetica" charset="0"/>
                <a:cs typeface="Helvetica" charset="0"/>
              </a:rPr>
              <a:t>–</a:t>
            </a:r>
            <a:r>
              <a:rPr lang="en-US" sz="1800" b="1" dirty="0" smtClean="0">
                <a:ea typeface="Helvetica" charset="0"/>
                <a:cs typeface="Helvetica" charset="0"/>
              </a:rPr>
              <a:t> Geographical View </a:t>
            </a:r>
            <a:endParaRPr lang="en-US" sz="1800" b="1" dirty="0">
              <a:ea typeface="Helvetica" charset="0"/>
              <a:cs typeface="Helvetica" charset="0"/>
            </a:endParaRPr>
          </a:p>
        </p:txBody>
      </p:sp>
      <p:sp>
        <p:nvSpPr>
          <p:cNvPr id="10" name="Rectangle 9"/>
          <p:cNvSpPr/>
          <p:nvPr/>
        </p:nvSpPr>
        <p:spPr>
          <a:xfrm>
            <a:off x="37324" y="307910"/>
            <a:ext cx="3704252" cy="417518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1575" y="307912"/>
            <a:ext cx="3072883" cy="137158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41574" y="1687987"/>
            <a:ext cx="3072883" cy="279511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24" y="4483100"/>
            <a:ext cx="6777133" cy="534203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735659" y="4483100"/>
            <a:ext cx="3078797" cy="5342036"/>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323" y="347809"/>
            <a:ext cx="572593" cy="215444"/>
          </a:xfrm>
          <a:prstGeom prst="rect">
            <a:avLst/>
          </a:prstGeom>
          <a:noFill/>
        </p:spPr>
        <p:txBody>
          <a:bodyPr wrap="none" rtlCol="0">
            <a:spAutoFit/>
          </a:bodyPr>
          <a:lstStyle/>
          <a:p>
            <a:r>
              <a:rPr lang="en-US" sz="800" b="1" dirty="0" smtClean="0"/>
              <a:t>2. Layout</a:t>
            </a:r>
            <a:endParaRPr lang="en-US" sz="800" b="1" dirty="0"/>
          </a:p>
        </p:txBody>
      </p:sp>
      <p:sp>
        <p:nvSpPr>
          <p:cNvPr id="17" name="TextBox 16"/>
          <p:cNvSpPr txBox="1"/>
          <p:nvPr/>
        </p:nvSpPr>
        <p:spPr>
          <a:xfrm>
            <a:off x="3712078" y="1679490"/>
            <a:ext cx="760144" cy="215444"/>
          </a:xfrm>
          <a:prstGeom prst="rect">
            <a:avLst/>
          </a:prstGeom>
          <a:noFill/>
        </p:spPr>
        <p:txBody>
          <a:bodyPr wrap="none" rtlCol="0">
            <a:spAutoFit/>
          </a:bodyPr>
          <a:lstStyle/>
          <a:p>
            <a:r>
              <a:rPr lang="en-US" sz="800" b="1" dirty="0" smtClean="0"/>
              <a:t>3. Operations</a:t>
            </a:r>
            <a:endParaRPr lang="en-US" sz="800" b="1" dirty="0"/>
          </a:p>
        </p:txBody>
      </p:sp>
      <p:sp>
        <p:nvSpPr>
          <p:cNvPr id="18" name="TextBox 17"/>
          <p:cNvSpPr txBox="1"/>
          <p:nvPr/>
        </p:nvSpPr>
        <p:spPr>
          <a:xfrm>
            <a:off x="88230" y="4577680"/>
            <a:ext cx="526106" cy="215444"/>
          </a:xfrm>
          <a:prstGeom prst="rect">
            <a:avLst/>
          </a:prstGeom>
          <a:noFill/>
        </p:spPr>
        <p:txBody>
          <a:bodyPr wrap="none" rtlCol="0">
            <a:spAutoFit/>
          </a:bodyPr>
          <a:lstStyle/>
          <a:p>
            <a:r>
              <a:rPr lang="en-US" sz="800" b="1" dirty="0" smtClean="0"/>
              <a:t>4. Focus</a:t>
            </a:r>
            <a:endParaRPr lang="en-US" sz="800" b="1" dirty="0"/>
          </a:p>
        </p:txBody>
      </p:sp>
      <p:sp>
        <p:nvSpPr>
          <p:cNvPr id="262" name="TextBox 261"/>
          <p:cNvSpPr txBox="1"/>
          <p:nvPr/>
        </p:nvSpPr>
        <p:spPr>
          <a:xfrm>
            <a:off x="3735659" y="310947"/>
            <a:ext cx="830677" cy="215444"/>
          </a:xfrm>
          <a:prstGeom prst="rect">
            <a:avLst/>
          </a:prstGeom>
          <a:noFill/>
        </p:spPr>
        <p:txBody>
          <a:bodyPr wrap="none" rtlCol="0">
            <a:spAutoFit/>
          </a:bodyPr>
          <a:lstStyle/>
          <a:p>
            <a:r>
              <a:rPr lang="en-US" sz="800" b="1" dirty="0" smtClean="0"/>
              <a:t>1. Information </a:t>
            </a:r>
            <a:endParaRPr lang="en-US" sz="800" b="1" dirty="0"/>
          </a:p>
        </p:txBody>
      </p:sp>
      <p:sp>
        <p:nvSpPr>
          <p:cNvPr id="283" name="TextBox 282"/>
          <p:cNvSpPr txBox="1"/>
          <p:nvPr/>
        </p:nvSpPr>
        <p:spPr>
          <a:xfrm>
            <a:off x="3798690" y="4577680"/>
            <a:ext cx="732893" cy="215444"/>
          </a:xfrm>
          <a:prstGeom prst="rect">
            <a:avLst/>
          </a:prstGeom>
          <a:noFill/>
        </p:spPr>
        <p:txBody>
          <a:bodyPr wrap="none" rtlCol="0">
            <a:spAutoFit/>
          </a:bodyPr>
          <a:lstStyle/>
          <a:p>
            <a:r>
              <a:rPr lang="en-US" sz="800" b="1" dirty="0" smtClean="0"/>
              <a:t>5. Discussion</a:t>
            </a:r>
            <a:endParaRPr lang="en-US" sz="800" b="1" dirty="0"/>
          </a:p>
        </p:txBody>
      </p:sp>
      <p:sp>
        <p:nvSpPr>
          <p:cNvPr id="16" name="TextBox 15"/>
          <p:cNvSpPr txBox="1"/>
          <p:nvPr/>
        </p:nvSpPr>
        <p:spPr>
          <a:xfrm>
            <a:off x="3811061" y="569683"/>
            <a:ext cx="2826145" cy="1077218"/>
          </a:xfrm>
          <a:prstGeom prst="rect">
            <a:avLst/>
          </a:prstGeom>
          <a:noFill/>
        </p:spPr>
        <p:txBody>
          <a:bodyPr wrap="square" rtlCol="0">
            <a:spAutoFit/>
          </a:bodyPr>
          <a:lstStyle/>
          <a:p>
            <a:r>
              <a:rPr lang="en-AU" sz="800" dirty="0" smtClean="0"/>
              <a:t>Title: Geographical  Crime Data </a:t>
            </a:r>
            <a:r>
              <a:rPr lang="en-AU" sz="800" dirty="0"/>
              <a:t>Visualisation Tool</a:t>
            </a:r>
          </a:p>
          <a:p>
            <a:r>
              <a:rPr lang="en-AU" sz="800" dirty="0"/>
              <a:t>Author: Alen Bednjacic, </a:t>
            </a:r>
            <a:r>
              <a:rPr lang="en-AU" sz="800" dirty="0" err="1"/>
              <a:t>Aruna</a:t>
            </a:r>
            <a:r>
              <a:rPr lang="en-AU" sz="800" dirty="0"/>
              <a:t> </a:t>
            </a:r>
            <a:r>
              <a:rPr lang="en-AU" sz="800" dirty="0" err="1"/>
              <a:t>Tillekeratne</a:t>
            </a:r>
            <a:r>
              <a:rPr lang="en-AU" sz="800" dirty="0"/>
              <a:t> </a:t>
            </a:r>
          </a:p>
          <a:p>
            <a:r>
              <a:rPr lang="en-AU" sz="800" dirty="0" smtClean="0"/>
              <a:t>Date: 19 March 2017</a:t>
            </a:r>
          </a:p>
          <a:p>
            <a:r>
              <a:rPr lang="en-AU" sz="800" dirty="0" smtClean="0"/>
              <a:t>Sheet: Alternative Design Option</a:t>
            </a:r>
          </a:p>
          <a:p>
            <a:r>
              <a:rPr lang="en-AU" sz="800" dirty="0" smtClean="0"/>
              <a:t>Task: Display Crime in Victoria in each suburb showing the influence of the data attributes around mobility, population density and demographics.</a:t>
            </a:r>
            <a:endParaRPr lang="en-US" sz="800" dirty="0" smtClean="0"/>
          </a:p>
          <a:p>
            <a:pPr marL="171450" indent="-171450">
              <a:buFont typeface="Arial" charset="0"/>
              <a:buChar char="•"/>
            </a:pPr>
            <a:endParaRPr lang="en-US" sz="800" dirty="0"/>
          </a:p>
        </p:txBody>
      </p:sp>
      <p:sp>
        <p:nvSpPr>
          <p:cNvPr id="20" name="TextBox 19"/>
          <p:cNvSpPr txBox="1"/>
          <p:nvPr/>
        </p:nvSpPr>
        <p:spPr>
          <a:xfrm>
            <a:off x="3798691" y="1989899"/>
            <a:ext cx="2838515" cy="2246769"/>
          </a:xfrm>
          <a:prstGeom prst="rect">
            <a:avLst/>
          </a:prstGeom>
          <a:noFill/>
        </p:spPr>
        <p:txBody>
          <a:bodyPr wrap="square" rtlCol="0">
            <a:spAutoFit/>
          </a:bodyPr>
          <a:lstStyle/>
          <a:p>
            <a:pPr marL="171450" indent="-171450">
              <a:buFont typeface="Arial" charset="0"/>
              <a:buChar char="•"/>
            </a:pPr>
            <a:r>
              <a:rPr lang="en-US" sz="1000" dirty="0"/>
              <a:t>This visualization is delivered via web service.</a:t>
            </a:r>
          </a:p>
          <a:p>
            <a:pPr marL="171450" indent="-171450">
              <a:buFont typeface="Arial" charset="0"/>
              <a:buChar char="•"/>
            </a:pPr>
            <a:r>
              <a:rPr lang="en-US" sz="1000" dirty="0"/>
              <a:t>Bubble chart and map will have mouse over modal which will show the split of the Property and Personal crimes in each suburb. </a:t>
            </a:r>
          </a:p>
          <a:p>
            <a:pPr marL="171450" indent="-171450">
              <a:buFont typeface="Arial" charset="0"/>
              <a:buChar char="•"/>
            </a:pPr>
            <a:r>
              <a:rPr lang="en-US" sz="1000" dirty="0"/>
              <a:t>The user can select what to be shown in the Map and the bubble chart by right clicking on the chart and selecting a measure. The measures will include, population, Crime, average age, average income, etc.</a:t>
            </a:r>
          </a:p>
          <a:p>
            <a:pPr marL="171450" indent="-171450">
              <a:buFont typeface="Arial" charset="0"/>
              <a:buChar char="•"/>
            </a:pPr>
            <a:r>
              <a:rPr lang="en-US" sz="1000" dirty="0"/>
              <a:t>Hovering over the scatter plot returns the values of each point.</a:t>
            </a:r>
          </a:p>
          <a:p>
            <a:pPr marL="171450" indent="-171450">
              <a:buFont typeface="Arial" charset="0"/>
              <a:buChar char="•"/>
            </a:pPr>
            <a:r>
              <a:rPr lang="en-US" sz="1000" dirty="0"/>
              <a:t>Users can right click on the scatter plot to select measures to view correlations such as crime, population, income, etc</a:t>
            </a:r>
            <a:r>
              <a:rPr lang="en-US" sz="1000" dirty="0" smtClean="0"/>
              <a:t>.</a:t>
            </a:r>
            <a:endParaRPr lang="en-US" sz="1000" dirty="0"/>
          </a:p>
        </p:txBody>
      </p:sp>
      <p:pic>
        <p:nvPicPr>
          <p:cNvPr id="3" name="Picture 2"/>
          <p:cNvPicPr>
            <a:picLocks noChangeAspect="1"/>
          </p:cNvPicPr>
          <p:nvPr/>
        </p:nvPicPr>
        <p:blipFill>
          <a:blip r:embed="rId3"/>
          <a:stretch>
            <a:fillRect/>
          </a:stretch>
        </p:blipFill>
        <p:spPr>
          <a:xfrm>
            <a:off x="88230" y="1180971"/>
            <a:ext cx="3365475" cy="2450155"/>
          </a:xfrm>
          <a:prstGeom prst="rect">
            <a:avLst/>
          </a:prstGeom>
        </p:spPr>
      </p:pic>
      <p:pic>
        <p:nvPicPr>
          <p:cNvPr id="4" name="Picture 3"/>
          <p:cNvPicPr>
            <a:picLocks noChangeAspect="1"/>
          </p:cNvPicPr>
          <p:nvPr/>
        </p:nvPicPr>
        <p:blipFill>
          <a:blip r:embed="rId4"/>
          <a:stretch>
            <a:fillRect/>
          </a:stretch>
        </p:blipFill>
        <p:spPr>
          <a:xfrm>
            <a:off x="88230" y="5546317"/>
            <a:ext cx="3396283" cy="3525625"/>
          </a:xfrm>
          <a:prstGeom prst="rect">
            <a:avLst/>
          </a:prstGeom>
        </p:spPr>
      </p:pic>
      <p:sp>
        <p:nvSpPr>
          <p:cNvPr id="22" name="TextBox 21"/>
          <p:cNvSpPr txBox="1"/>
          <p:nvPr/>
        </p:nvSpPr>
        <p:spPr>
          <a:xfrm>
            <a:off x="3798691" y="4825716"/>
            <a:ext cx="2914413" cy="3631763"/>
          </a:xfrm>
          <a:prstGeom prst="rect">
            <a:avLst/>
          </a:prstGeom>
          <a:noFill/>
        </p:spPr>
        <p:txBody>
          <a:bodyPr wrap="square" rtlCol="0">
            <a:spAutoFit/>
          </a:bodyPr>
          <a:lstStyle/>
          <a:p>
            <a:r>
              <a:rPr lang="en-US" sz="1000" b="1" dirty="0" smtClean="0"/>
              <a:t>Advantages:</a:t>
            </a:r>
          </a:p>
          <a:p>
            <a:pPr marL="171450" indent="-171450">
              <a:buFont typeface="Arial" charset="0"/>
              <a:buChar char="•"/>
            </a:pPr>
            <a:r>
              <a:rPr lang="en-US" sz="1000" dirty="0" smtClean="0"/>
              <a:t>Single page apps are much smaller compared to multi page apps. </a:t>
            </a:r>
            <a:endParaRPr lang="en-US" sz="1000" dirty="0" smtClean="0"/>
          </a:p>
          <a:p>
            <a:pPr marL="171450" indent="-171450">
              <a:buFont typeface="Arial" charset="0"/>
              <a:buChar char="•"/>
            </a:pPr>
            <a:r>
              <a:rPr lang="en-US" sz="1000" dirty="0" smtClean="0"/>
              <a:t>Users don’t need to traverse back and forth to look at data in different ways.</a:t>
            </a:r>
            <a:endParaRPr lang="en-US" sz="1000" dirty="0" smtClean="0"/>
          </a:p>
          <a:p>
            <a:pPr marL="171450" indent="-171450">
              <a:buFont typeface="Arial" charset="0"/>
              <a:buChar char="•"/>
            </a:pPr>
            <a:r>
              <a:rPr lang="en-US" sz="1000" dirty="0" smtClean="0"/>
              <a:t>Plenty of interactivity is available and all operations are done with just the mouse.</a:t>
            </a:r>
            <a:endParaRPr lang="en-US" sz="1000" dirty="0" smtClean="0"/>
          </a:p>
          <a:p>
            <a:pPr marL="171450" indent="-171450">
              <a:buFont typeface="Arial" charset="0"/>
              <a:buChar char="•"/>
            </a:pPr>
            <a:r>
              <a:rPr lang="en-US" sz="1000" dirty="0" smtClean="0"/>
              <a:t>Gives both info graphic style charts as well as statistical plots side by side to realize relationships.</a:t>
            </a:r>
            <a:endParaRPr lang="en-US" sz="1000" dirty="0" smtClean="0"/>
          </a:p>
          <a:p>
            <a:r>
              <a:rPr lang="en-US" sz="1000" b="1" dirty="0" smtClean="0"/>
              <a:t>Disadvantages:</a:t>
            </a:r>
          </a:p>
          <a:p>
            <a:pPr marL="171450" indent="-171450">
              <a:buFont typeface="Arial" charset="0"/>
              <a:buChar char="•"/>
            </a:pPr>
            <a:r>
              <a:rPr lang="en-AU" sz="1000" dirty="0" smtClean="0"/>
              <a:t>Layout is relatively crowded and hard to change.</a:t>
            </a:r>
            <a:endParaRPr lang="en-AU" sz="1000" dirty="0" smtClean="0"/>
          </a:p>
          <a:p>
            <a:pPr marL="171450" indent="-171450">
              <a:buFont typeface="Arial" charset="0"/>
              <a:buChar char="•"/>
            </a:pPr>
            <a:r>
              <a:rPr lang="en-AU" sz="1000" dirty="0" smtClean="0"/>
              <a:t>Users cant isolate graphs or information.</a:t>
            </a:r>
          </a:p>
          <a:p>
            <a:pPr marL="171450" indent="-171450">
              <a:buFont typeface="Arial" charset="0"/>
              <a:buChar char="•"/>
            </a:pPr>
            <a:r>
              <a:rPr lang="en-AU" sz="1000" dirty="0" smtClean="0"/>
              <a:t>Page load will be slow since it’ll fetch data for all 4 containers and compute the view on all of them.</a:t>
            </a:r>
            <a:endParaRPr lang="en-US" sz="1000" dirty="0" smtClean="0"/>
          </a:p>
          <a:p>
            <a:r>
              <a:rPr lang="en-US" sz="1000" b="1" dirty="0" smtClean="0"/>
              <a:t>Feasibility:</a:t>
            </a:r>
          </a:p>
          <a:p>
            <a:pPr marL="171450" indent="-171450">
              <a:buFont typeface="Arial" charset="0"/>
              <a:buChar char="•"/>
            </a:pPr>
            <a:r>
              <a:rPr lang="en-US" sz="1000" dirty="0" smtClean="0"/>
              <a:t>Can be easily done with fast web frameworks such as Django, Razor, Rails, etc.</a:t>
            </a:r>
          </a:p>
          <a:p>
            <a:pPr marL="171450" indent="-171450">
              <a:buFont typeface="Arial" charset="0"/>
              <a:buChar char="•"/>
            </a:pPr>
            <a:r>
              <a:rPr lang="en-US" sz="1000" dirty="0" err="1" smtClean="0"/>
              <a:t>Visualisation</a:t>
            </a:r>
            <a:r>
              <a:rPr lang="en-US" sz="1000" dirty="0" smtClean="0"/>
              <a:t> libraries such as D3 and C3 allow easy interactive charts to be rendered on the client side without needing much back end work.</a:t>
            </a:r>
          </a:p>
          <a:p>
            <a:pPr marL="171450" indent="-171450">
              <a:buFont typeface="Arial" charset="0"/>
              <a:buChar char="•"/>
            </a:pPr>
            <a:endParaRPr lang="en-US" sz="1000" dirty="0" smtClean="0"/>
          </a:p>
        </p:txBody>
      </p:sp>
    </p:spTree>
    <p:extLst>
      <p:ext uri="{BB962C8B-B14F-4D97-AF65-F5344CB8AC3E}">
        <p14:creationId xmlns:p14="http://schemas.microsoft.com/office/powerpoint/2010/main" val="21348489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915025" cy="380043"/>
          </a:xfrm>
        </p:spPr>
        <p:txBody>
          <a:bodyPr>
            <a:noAutofit/>
          </a:bodyPr>
          <a:lstStyle/>
          <a:p>
            <a:r>
              <a:rPr lang="en-US" sz="1800" b="1" dirty="0" smtClean="0">
                <a:ea typeface="Helvetica" charset="0"/>
                <a:cs typeface="Helvetica" charset="0"/>
              </a:rPr>
              <a:t>Sheet 3 </a:t>
            </a:r>
            <a:r>
              <a:rPr lang="mr-IN" sz="1800" b="1" dirty="0" smtClean="0">
                <a:ea typeface="Helvetica" charset="0"/>
                <a:cs typeface="Helvetica" charset="0"/>
              </a:rPr>
              <a:t>–</a:t>
            </a:r>
            <a:r>
              <a:rPr lang="en-US" sz="1800" b="1" dirty="0" smtClean="0">
                <a:ea typeface="Helvetica" charset="0"/>
                <a:cs typeface="Helvetica" charset="0"/>
              </a:rPr>
              <a:t> Construct-A-Query Visualisation </a:t>
            </a:r>
            <a:endParaRPr lang="en-US" sz="1800" b="1" dirty="0">
              <a:ea typeface="Helvetica" charset="0"/>
              <a:cs typeface="Helvetica" charset="0"/>
            </a:endParaRPr>
          </a:p>
        </p:txBody>
      </p:sp>
      <p:sp>
        <p:nvSpPr>
          <p:cNvPr id="10" name="Rectangle 9"/>
          <p:cNvSpPr/>
          <p:nvPr/>
        </p:nvSpPr>
        <p:spPr>
          <a:xfrm>
            <a:off x="37324" y="307911"/>
            <a:ext cx="3704252" cy="4143066"/>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1575" y="307912"/>
            <a:ext cx="3072883" cy="137158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41574" y="1687987"/>
            <a:ext cx="3072883" cy="2771485"/>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24" y="4459472"/>
            <a:ext cx="3698335" cy="536566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735659" y="4450978"/>
            <a:ext cx="3078797" cy="537415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323" y="347809"/>
            <a:ext cx="572593" cy="215444"/>
          </a:xfrm>
          <a:prstGeom prst="rect">
            <a:avLst/>
          </a:prstGeom>
          <a:noFill/>
        </p:spPr>
        <p:txBody>
          <a:bodyPr wrap="none" rtlCol="0">
            <a:spAutoFit/>
          </a:bodyPr>
          <a:lstStyle/>
          <a:p>
            <a:r>
              <a:rPr lang="en-US" sz="800" b="1" dirty="0" smtClean="0"/>
              <a:t>2. Layout</a:t>
            </a:r>
            <a:endParaRPr lang="en-US" sz="800" b="1" dirty="0"/>
          </a:p>
        </p:txBody>
      </p:sp>
      <p:sp>
        <p:nvSpPr>
          <p:cNvPr id="17" name="TextBox 16"/>
          <p:cNvSpPr txBox="1"/>
          <p:nvPr/>
        </p:nvSpPr>
        <p:spPr>
          <a:xfrm>
            <a:off x="3712078" y="1679490"/>
            <a:ext cx="760144" cy="215444"/>
          </a:xfrm>
          <a:prstGeom prst="rect">
            <a:avLst/>
          </a:prstGeom>
          <a:noFill/>
        </p:spPr>
        <p:txBody>
          <a:bodyPr wrap="none" rtlCol="0">
            <a:spAutoFit/>
          </a:bodyPr>
          <a:lstStyle/>
          <a:p>
            <a:r>
              <a:rPr lang="en-US" sz="800" b="1" dirty="0" smtClean="0"/>
              <a:t>3. Operations</a:t>
            </a:r>
            <a:endParaRPr lang="en-US" sz="800" b="1" dirty="0"/>
          </a:p>
        </p:txBody>
      </p:sp>
      <p:sp>
        <p:nvSpPr>
          <p:cNvPr id="18" name="TextBox 17"/>
          <p:cNvSpPr txBox="1"/>
          <p:nvPr/>
        </p:nvSpPr>
        <p:spPr>
          <a:xfrm>
            <a:off x="31409" y="4525798"/>
            <a:ext cx="526106" cy="215444"/>
          </a:xfrm>
          <a:prstGeom prst="rect">
            <a:avLst/>
          </a:prstGeom>
          <a:noFill/>
        </p:spPr>
        <p:txBody>
          <a:bodyPr wrap="none" rtlCol="0">
            <a:spAutoFit/>
          </a:bodyPr>
          <a:lstStyle/>
          <a:p>
            <a:r>
              <a:rPr lang="en-US" sz="800" b="1" dirty="0" smtClean="0"/>
              <a:t>4. Focus</a:t>
            </a:r>
            <a:endParaRPr lang="en-US" sz="800" b="1" dirty="0"/>
          </a:p>
        </p:txBody>
      </p:sp>
      <p:sp>
        <p:nvSpPr>
          <p:cNvPr id="262" name="TextBox 261"/>
          <p:cNvSpPr txBox="1"/>
          <p:nvPr/>
        </p:nvSpPr>
        <p:spPr>
          <a:xfrm>
            <a:off x="3735659" y="310947"/>
            <a:ext cx="830677" cy="215444"/>
          </a:xfrm>
          <a:prstGeom prst="rect">
            <a:avLst/>
          </a:prstGeom>
          <a:noFill/>
        </p:spPr>
        <p:txBody>
          <a:bodyPr wrap="none" rtlCol="0">
            <a:spAutoFit/>
          </a:bodyPr>
          <a:lstStyle/>
          <a:p>
            <a:r>
              <a:rPr lang="en-US" sz="800" b="1" dirty="0" smtClean="0"/>
              <a:t>1. Information </a:t>
            </a:r>
            <a:endParaRPr lang="en-US" sz="800" b="1" dirty="0"/>
          </a:p>
        </p:txBody>
      </p:sp>
      <p:sp>
        <p:nvSpPr>
          <p:cNvPr id="283" name="TextBox 282"/>
          <p:cNvSpPr txBox="1"/>
          <p:nvPr/>
        </p:nvSpPr>
        <p:spPr>
          <a:xfrm>
            <a:off x="3725703" y="4516993"/>
            <a:ext cx="732893" cy="215444"/>
          </a:xfrm>
          <a:prstGeom prst="rect">
            <a:avLst/>
          </a:prstGeom>
          <a:noFill/>
        </p:spPr>
        <p:txBody>
          <a:bodyPr wrap="none" rtlCol="0">
            <a:spAutoFit/>
          </a:bodyPr>
          <a:lstStyle/>
          <a:p>
            <a:r>
              <a:rPr lang="en-US" sz="800" b="1" dirty="0" smtClean="0"/>
              <a:t>5. Discussion</a:t>
            </a:r>
            <a:endParaRPr lang="en-US" sz="800" b="1" dirty="0"/>
          </a:p>
        </p:txBody>
      </p:sp>
      <p:sp>
        <p:nvSpPr>
          <p:cNvPr id="19" name="TextBox 18"/>
          <p:cNvSpPr txBox="1"/>
          <p:nvPr/>
        </p:nvSpPr>
        <p:spPr>
          <a:xfrm>
            <a:off x="3811061" y="569683"/>
            <a:ext cx="2826145" cy="1077218"/>
          </a:xfrm>
          <a:prstGeom prst="rect">
            <a:avLst/>
          </a:prstGeom>
          <a:noFill/>
        </p:spPr>
        <p:txBody>
          <a:bodyPr wrap="square" rtlCol="0">
            <a:spAutoFit/>
          </a:bodyPr>
          <a:lstStyle/>
          <a:p>
            <a:r>
              <a:rPr lang="en-AU" sz="800" dirty="0" smtClean="0"/>
              <a:t>Title: Construct-A-Query Crime </a:t>
            </a:r>
            <a:r>
              <a:rPr lang="en-AU" sz="800" dirty="0"/>
              <a:t>Data Visualisation Tool</a:t>
            </a:r>
          </a:p>
          <a:p>
            <a:r>
              <a:rPr lang="en-AU" sz="800" dirty="0"/>
              <a:t>Author: Alen Bednjacic, </a:t>
            </a:r>
            <a:r>
              <a:rPr lang="en-AU" sz="800" dirty="0" err="1"/>
              <a:t>Aruna</a:t>
            </a:r>
            <a:r>
              <a:rPr lang="en-AU" sz="800" dirty="0"/>
              <a:t> </a:t>
            </a:r>
            <a:r>
              <a:rPr lang="en-AU" sz="800" dirty="0" err="1"/>
              <a:t>Tillekeratne</a:t>
            </a:r>
            <a:r>
              <a:rPr lang="en-AU" sz="800" dirty="0"/>
              <a:t> </a:t>
            </a:r>
          </a:p>
          <a:p>
            <a:r>
              <a:rPr lang="en-AU" sz="800" dirty="0" smtClean="0"/>
              <a:t>Date: 19 March 2017</a:t>
            </a:r>
          </a:p>
          <a:p>
            <a:r>
              <a:rPr lang="en-AU" sz="800" dirty="0" smtClean="0"/>
              <a:t>Sheet: Alternative Design Option</a:t>
            </a:r>
          </a:p>
          <a:p>
            <a:r>
              <a:rPr lang="en-AU" sz="800" dirty="0" smtClean="0"/>
              <a:t>Task: Display Crime in Victoria in each suburb showing the influence of the data attributes around mobility, population density and demographics.</a:t>
            </a:r>
            <a:endParaRPr lang="en-US" sz="800" dirty="0" smtClean="0"/>
          </a:p>
          <a:p>
            <a:pPr marL="171450" indent="-171450">
              <a:buFont typeface="Arial" charset="0"/>
              <a:buChar char="•"/>
            </a:pPr>
            <a:endParaRPr lang="en-US" sz="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54" y="1316388"/>
            <a:ext cx="3236968" cy="23814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04" y="739564"/>
            <a:ext cx="806823" cy="29020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59" y="1250453"/>
            <a:ext cx="173360" cy="18604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915" y="1246769"/>
            <a:ext cx="173360" cy="18181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03" y="2094931"/>
            <a:ext cx="169132" cy="17758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35" y="2518799"/>
            <a:ext cx="160253" cy="172580"/>
          </a:xfrm>
          <a:prstGeom prst="rect">
            <a:avLst/>
          </a:prstGeom>
        </p:spPr>
      </p:pic>
      <p:pic>
        <p:nvPicPr>
          <p:cNvPr id="87" name="Picture 86"/>
          <p:cNvPicPr>
            <a:picLocks noChangeAspect="1"/>
          </p:cNvPicPr>
          <p:nvPr/>
        </p:nvPicPr>
        <p:blipFill>
          <a:blip r:embed="rId9"/>
          <a:stretch>
            <a:fillRect/>
          </a:stretch>
        </p:blipFill>
        <p:spPr>
          <a:xfrm>
            <a:off x="168819" y="4858958"/>
            <a:ext cx="165100" cy="190500"/>
          </a:xfrm>
          <a:prstGeom prst="rect">
            <a:avLst/>
          </a:prstGeom>
        </p:spPr>
      </p:pic>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2144" y="4627818"/>
            <a:ext cx="771059" cy="999521"/>
          </a:xfrm>
          <a:prstGeom prst="rect">
            <a:avLst/>
          </a:prstGeom>
        </p:spPr>
      </p:pic>
      <p:sp>
        <p:nvSpPr>
          <p:cNvPr id="92" name="TextBox 91"/>
          <p:cNvSpPr txBox="1"/>
          <p:nvPr/>
        </p:nvSpPr>
        <p:spPr>
          <a:xfrm>
            <a:off x="317972" y="4850580"/>
            <a:ext cx="968893" cy="553998"/>
          </a:xfrm>
          <a:prstGeom prst="rect">
            <a:avLst/>
          </a:prstGeom>
          <a:solidFill>
            <a:schemeClr val="bg1"/>
          </a:solidFill>
          <a:ln>
            <a:noFill/>
          </a:ln>
        </p:spPr>
        <p:txBody>
          <a:bodyPr wrap="square" rtlCol="0">
            <a:spAutoFit/>
          </a:bodyPr>
          <a:lstStyle/>
          <a:p>
            <a:r>
              <a:rPr lang="en-US" sz="600" dirty="0" smtClean="0">
                <a:solidFill>
                  <a:schemeClr val="accent1">
                    <a:lumMod val="75000"/>
                  </a:schemeClr>
                </a:solidFill>
                <a:latin typeface="Apple Chancery" charset="0"/>
                <a:ea typeface="Apple Chancery" charset="0"/>
                <a:cs typeface="Apple Chancery" charset="0"/>
              </a:rPr>
              <a:t>For each query row you use, select via pulldown menu -  </a:t>
            </a:r>
            <a:r>
              <a:rPr lang="en-US" sz="600" b="1" dirty="0" smtClean="0">
                <a:solidFill>
                  <a:schemeClr val="accent1">
                    <a:lumMod val="75000"/>
                  </a:schemeClr>
                </a:solidFill>
                <a:latin typeface="Apple Chancery" charset="0"/>
                <a:ea typeface="Apple Chancery" charset="0"/>
                <a:cs typeface="Apple Chancery" charset="0"/>
              </a:rPr>
              <a:t>Total Crime #</a:t>
            </a:r>
            <a:r>
              <a:rPr lang="en-US" sz="600" dirty="0" smtClean="0">
                <a:solidFill>
                  <a:schemeClr val="accent1">
                    <a:lumMod val="75000"/>
                  </a:schemeClr>
                </a:solidFill>
                <a:latin typeface="Apple Chancery" charset="0"/>
                <a:ea typeface="Apple Chancery" charset="0"/>
                <a:cs typeface="Apple Chancery" charset="0"/>
              </a:rPr>
              <a:t>, </a:t>
            </a:r>
            <a:r>
              <a:rPr lang="en-US" sz="600" b="1" dirty="0" smtClean="0">
                <a:solidFill>
                  <a:schemeClr val="accent1">
                    <a:lumMod val="75000"/>
                  </a:schemeClr>
                </a:solidFill>
                <a:latin typeface="Apple Chancery" charset="0"/>
                <a:ea typeface="Apple Chancery" charset="0"/>
                <a:cs typeface="Apple Chancery" charset="0"/>
              </a:rPr>
              <a:t>Personal # </a:t>
            </a:r>
            <a:r>
              <a:rPr lang="en-US" sz="600" dirty="0" smtClean="0">
                <a:solidFill>
                  <a:schemeClr val="accent1">
                    <a:lumMod val="75000"/>
                  </a:schemeClr>
                </a:solidFill>
                <a:latin typeface="Apple Chancery" charset="0"/>
                <a:ea typeface="Apple Chancery" charset="0"/>
                <a:cs typeface="Apple Chancery" charset="0"/>
              </a:rPr>
              <a:t>or </a:t>
            </a:r>
            <a:r>
              <a:rPr lang="en-US" sz="600" b="1" dirty="0" smtClean="0">
                <a:solidFill>
                  <a:schemeClr val="accent1">
                    <a:lumMod val="75000"/>
                  </a:schemeClr>
                </a:solidFill>
                <a:latin typeface="Apple Chancery" charset="0"/>
                <a:ea typeface="Apple Chancery" charset="0"/>
                <a:cs typeface="Apple Chancery" charset="0"/>
              </a:rPr>
              <a:t>Property Crime # </a:t>
            </a:r>
            <a:r>
              <a:rPr lang="en-US" sz="600" dirty="0" smtClean="0">
                <a:solidFill>
                  <a:schemeClr val="accent1">
                    <a:lumMod val="75000"/>
                  </a:schemeClr>
                </a:solidFill>
                <a:latin typeface="Apple Chancery" charset="0"/>
                <a:ea typeface="Apple Chancery" charset="0"/>
                <a:cs typeface="Apple Chancery" charset="0"/>
              </a:rPr>
              <a:t>to display</a:t>
            </a:r>
            <a:endParaRPr lang="en-US" sz="800" dirty="0">
              <a:solidFill>
                <a:schemeClr val="accent1">
                  <a:lumMod val="75000"/>
                </a:schemeClr>
              </a:solidFill>
              <a:latin typeface="Apple Chancery" charset="0"/>
              <a:ea typeface="Apple Chancery" charset="0"/>
              <a:cs typeface="Apple Chancery" charset="0"/>
            </a:endParaRPr>
          </a:p>
        </p:txBody>
      </p:sp>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469" y="5583967"/>
            <a:ext cx="173360" cy="181817"/>
          </a:xfrm>
          <a:prstGeom prst="rect">
            <a:avLst/>
          </a:prstGeom>
        </p:spPr>
      </p:pic>
      <p:pic>
        <p:nvPicPr>
          <p:cNvPr id="91" name="Picture 9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3919" y="5920844"/>
            <a:ext cx="3277898" cy="893635"/>
          </a:xfrm>
          <a:prstGeom prst="rect">
            <a:avLst/>
          </a:prstGeom>
        </p:spPr>
      </p:pic>
      <p:grpSp>
        <p:nvGrpSpPr>
          <p:cNvPr id="97" name="Group 96"/>
          <p:cNvGrpSpPr/>
          <p:nvPr/>
        </p:nvGrpSpPr>
        <p:grpSpPr>
          <a:xfrm>
            <a:off x="365213" y="6953049"/>
            <a:ext cx="966931" cy="184666"/>
            <a:chOff x="365213" y="6953049"/>
            <a:chExt cx="966931" cy="184666"/>
          </a:xfrm>
        </p:grpSpPr>
        <p:sp>
          <p:nvSpPr>
            <p:cNvPr id="94" name="Line Callout 1 93"/>
            <p:cNvSpPr/>
            <p:nvPr/>
          </p:nvSpPr>
          <p:spPr>
            <a:xfrm>
              <a:off x="375647" y="6963122"/>
              <a:ext cx="911218" cy="164520"/>
            </a:xfrm>
            <a:prstGeom prst="borderCallout1">
              <a:avLst>
                <a:gd name="adj1" fmla="val -1413"/>
                <a:gd name="adj2" fmla="val 50227"/>
                <a:gd name="adj3" fmla="val -97456"/>
                <a:gd name="adj4" fmla="val 82004"/>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365213" y="6953049"/>
              <a:ext cx="966931" cy="184666"/>
            </a:xfrm>
            <a:prstGeom prst="rect">
              <a:avLst/>
            </a:prstGeom>
            <a:noFill/>
          </p:spPr>
          <p:txBody>
            <a:bodyPr wrap="none" rtlCol="0">
              <a:spAutoFit/>
            </a:bodyPr>
            <a:lstStyle/>
            <a:p>
              <a:r>
                <a:rPr lang="en-US" sz="600" dirty="0">
                  <a:solidFill>
                    <a:schemeClr val="accent1">
                      <a:lumMod val="75000"/>
                    </a:schemeClr>
                  </a:solidFill>
                  <a:latin typeface="Apple Chancery" charset="0"/>
                  <a:ea typeface="Apple Chancery" charset="0"/>
                  <a:cs typeface="Apple Chancery" charset="0"/>
                </a:rPr>
                <a:t>Select from all attributes</a:t>
              </a:r>
            </a:p>
          </p:txBody>
        </p:sp>
      </p:grpSp>
      <p:grpSp>
        <p:nvGrpSpPr>
          <p:cNvPr id="100" name="Group 99"/>
          <p:cNvGrpSpPr/>
          <p:nvPr/>
        </p:nvGrpSpPr>
        <p:grpSpPr>
          <a:xfrm>
            <a:off x="2578728" y="5518282"/>
            <a:ext cx="894194" cy="184666"/>
            <a:chOff x="365213" y="6953049"/>
            <a:chExt cx="921652" cy="184666"/>
          </a:xfrm>
        </p:grpSpPr>
        <p:sp>
          <p:nvSpPr>
            <p:cNvPr id="101" name="Line Callout 1 100"/>
            <p:cNvSpPr/>
            <p:nvPr/>
          </p:nvSpPr>
          <p:spPr>
            <a:xfrm>
              <a:off x="375647" y="6963122"/>
              <a:ext cx="911218" cy="164520"/>
            </a:xfrm>
            <a:prstGeom prst="borderCallout1">
              <a:avLst>
                <a:gd name="adj1" fmla="val 97968"/>
                <a:gd name="adj2" fmla="val 46802"/>
                <a:gd name="adj3" fmla="val 277984"/>
                <a:gd name="adj4" fmla="val 20018"/>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365213" y="6953049"/>
              <a:ext cx="713657" cy="184666"/>
            </a:xfrm>
            <a:prstGeom prst="rect">
              <a:avLst/>
            </a:prstGeom>
            <a:noFill/>
          </p:spPr>
          <p:txBody>
            <a:bodyPr wrap="none" rtlCol="0">
              <a:spAutoFit/>
            </a:bodyPr>
            <a:lstStyle/>
            <a:p>
              <a:r>
                <a:rPr lang="en-US" sz="600" dirty="0" smtClean="0">
                  <a:solidFill>
                    <a:schemeClr val="accent1">
                      <a:lumMod val="75000"/>
                    </a:schemeClr>
                  </a:solidFill>
                  <a:latin typeface="Apple Chancery" charset="0"/>
                  <a:ea typeface="Apple Chancery" charset="0"/>
                  <a:cs typeface="Apple Chancery" charset="0"/>
                </a:rPr>
                <a:t>Result Predicted</a:t>
              </a:r>
              <a:endParaRPr lang="en-US" sz="600" dirty="0">
                <a:solidFill>
                  <a:schemeClr val="accent1">
                    <a:lumMod val="75000"/>
                  </a:schemeClr>
                </a:solidFill>
                <a:latin typeface="Apple Chancery" charset="0"/>
                <a:ea typeface="Apple Chancery" charset="0"/>
                <a:cs typeface="Apple Chancery" charset="0"/>
              </a:endParaRPr>
            </a:p>
          </p:txBody>
        </p:sp>
      </p:grpSp>
      <p:pic>
        <p:nvPicPr>
          <p:cNvPr id="98" name="Picture 97"/>
          <p:cNvPicPr>
            <a:picLocks noChangeAspect="1"/>
          </p:cNvPicPr>
          <p:nvPr/>
        </p:nvPicPr>
        <p:blipFill>
          <a:blip r:embed="rId12"/>
          <a:stretch>
            <a:fillRect/>
          </a:stretch>
        </p:blipFill>
        <p:spPr>
          <a:xfrm>
            <a:off x="165136" y="7311047"/>
            <a:ext cx="177800" cy="177800"/>
          </a:xfrm>
          <a:prstGeom prst="rect">
            <a:avLst/>
          </a:prstGeom>
        </p:spPr>
      </p:pic>
      <p:pic>
        <p:nvPicPr>
          <p:cNvPr id="108" name="Picture 10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3224" y="7552664"/>
            <a:ext cx="1833221" cy="187064"/>
          </a:xfrm>
          <a:prstGeom prst="rect">
            <a:avLst/>
          </a:prstGeom>
        </p:spPr>
      </p:pic>
      <p:sp>
        <p:nvSpPr>
          <p:cNvPr id="109" name="TextBox 108"/>
          <p:cNvSpPr txBox="1"/>
          <p:nvPr/>
        </p:nvSpPr>
        <p:spPr>
          <a:xfrm>
            <a:off x="375646" y="7266086"/>
            <a:ext cx="1516015" cy="276999"/>
          </a:xfrm>
          <a:prstGeom prst="rect">
            <a:avLst/>
          </a:prstGeom>
          <a:solidFill>
            <a:schemeClr val="bg1"/>
          </a:solidFill>
          <a:ln>
            <a:noFill/>
          </a:ln>
        </p:spPr>
        <p:txBody>
          <a:bodyPr wrap="square" rtlCol="0">
            <a:spAutoFit/>
          </a:bodyPr>
          <a:lstStyle/>
          <a:p>
            <a:r>
              <a:rPr lang="en-US" sz="600" dirty="0" smtClean="0">
                <a:solidFill>
                  <a:schemeClr val="accent1">
                    <a:lumMod val="75000"/>
                  </a:schemeClr>
                </a:solidFill>
                <a:latin typeface="Apple Chancery" charset="0"/>
                <a:ea typeface="Apple Chancery" charset="0"/>
                <a:cs typeface="Apple Chancery" charset="0"/>
              </a:rPr>
              <a:t>Use slider or type # to set tolerance in % against the opposite </a:t>
            </a:r>
            <a:r>
              <a:rPr lang="en-US" sz="600" smtClean="0">
                <a:solidFill>
                  <a:schemeClr val="accent1">
                    <a:lumMod val="75000"/>
                  </a:schemeClr>
                </a:solidFill>
                <a:latin typeface="Apple Chancery" charset="0"/>
                <a:ea typeface="Apple Chancery" charset="0"/>
                <a:cs typeface="Apple Chancery" charset="0"/>
              </a:rPr>
              <a:t>correlation found</a:t>
            </a:r>
            <a:endParaRPr lang="en-US" sz="800" dirty="0">
              <a:solidFill>
                <a:schemeClr val="accent1">
                  <a:lumMod val="75000"/>
                </a:schemeClr>
              </a:solidFill>
              <a:latin typeface="Apple Chancery" charset="0"/>
              <a:ea typeface="Apple Chancery" charset="0"/>
              <a:cs typeface="Apple Chancery" charset="0"/>
            </a:endParaRPr>
          </a:p>
        </p:txBody>
      </p:sp>
      <p:pic>
        <p:nvPicPr>
          <p:cNvPr id="110" name="Picture 10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700" y="7817506"/>
            <a:ext cx="160253" cy="172580"/>
          </a:xfrm>
          <a:prstGeom prst="rect">
            <a:avLst/>
          </a:prstGeom>
        </p:spPr>
      </p:pic>
      <p:sp>
        <p:nvSpPr>
          <p:cNvPr id="111" name="TextBox 110"/>
          <p:cNvSpPr txBox="1"/>
          <p:nvPr/>
        </p:nvSpPr>
        <p:spPr>
          <a:xfrm>
            <a:off x="365213" y="7804745"/>
            <a:ext cx="1667233" cy="369332"/>
          </a:xfrm>
          <a:prstGeom prst="rect">
            <a:avLst/>
          </a:prstGeom>
          <a:solidFill>
            <a:schemeClr val="bg1"/>
          </a:solidFill>
          <a:ln>
            <a:noFill/>
          </a:ln>
        </p:spPr>
        <p:txBody>
          <a:bodyPr wrap="square" rtlCol="0">
            <a:spAutoFit/>
          </a:bodyPr>
          <a:lstStyle/>
          <a:p>
            <a:r>
              <a:rPr lang="en-US" sz="600" dirty="0" smtClean="0">
                <a:solidFill>
                  <a:schemeClr val="accent1">
                    <a:lumMod val="75000"/>
                  </a:schemeClr>
                </a:solidFill>
                <a:latin typeface="Apple Chancery" charset="0"/>
                <a:ea typeface="Apple Chancery" charset="0"/>
                <a:cs typeface="Apple Chancery" charset="0"/>
              </a:rPr>
              <a:t>View the suburbs found in the selected result set, including those with the same factors but “opposite” result in terms of crime rate.</a:t>
            </a:r>
            <a:endParaRPr lang="en-US" sz="800" dirty="0">
              <a:solidFill>
                <a:schemeClr val="accent1">
                  <a:lumMod val="75000"/>
                </a:schemeClr>
              </a:solidFill>
              <a:latin typeface="Apple Chancery" charset="0"/>
              <a:ea typeface="Apple Chancery" charset="0"/>
              <a:cs typeface="Apple Chancery" charset="0"/>
            </a:endParaRPr>
          </a:p>
        </p:txBody>
      </p:sp>
      <p:pic>
        <p:nvPicPr>
          <p:cNvPr id="99" name="Picture 9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8819" y="8293021"/>
            <a:ext cx="1565173" cy="1347900"/>
          </a:xfrm>
          <a:prstGeom prst="rect">
            <a:avLst/>
          </a:prstGeom>
        </p:spPr>
      </p:pic>
      <p:sp>
        <p:nvSpPr>
          <p:cNvPr id="95" name="TextBox 94"/>
          <p:cNvSpPr txBox="1"/>
          <p:nvPr/>
        </p:nvSpPr>
        <p:spPr>
          <a:xfrm>
            <a:off x="340612" y="5534951"/>
            <a:ext cx="1294037" cy="461665"/>
          </a:xfrm>
          <a:prstGeom prst="rect">
            <a:avLst/>
          </a:prstGeom>
          <a:solidFill>
            <a:schemeClr val="bg1"/>
          </a:solidFill>
          <a:ln>
            <a:noFill/>
          </a:ln>
        </p:spPr>
        <p:txBody>
          <a:bodyPr wrap="square" rtlCol="0">
            <a:spAutoFit/>
          </a:bodyPr>
          <a:lstStyle/>
          <a:p>
            <a:r>
              <a:rPr lang="en-US" sz="600" dirty="0" smtClean="0">
                <a:solidFill>
                  <a:schemeClr val="accent1">
                    <a:lumMod val="75000"/>
                  </a:schemeClr>
                </a:solidFill>
                <a:latin typeface="Apple Chancery" charset="0"/>
                <a:ea typeface="Apple Chancery" charset="0"/>
                <a:cs typeface="Apple Chancery" charset="0"/>
              </a:rPr>
              <a:t>For each query row you use, select one or more factors from the pulldown menu.  Visualisation could have one or more rows.</a:t>
            </a:r>
            <a:endParaRPr lang="en-US" sz="800" dirty="0">
              <a:solidFill>
                <a:schemeClr val="accent1">
                  <a:lumMod val="75000"/>
                </a:schemeClr>
              </a:solidFill>
              <a:latin typeface="Apple Chancery" charset="0"/>
              <a:ea typeface="Apple Chancery" charset="0"/>
              <a:cs typeface="Apple Chancery" charset="0"/>
            </a:endParaRPr>
          </a:p>
        </p:txBody>
      </p:sp>
      <p:grpSp>
        <p:nvGrpSpPr>
          <p:cNvPr id="112" name="Group 111"/>
          <p:cNvGrpSpPr/>
          <p:nvPr/>
        </p:nvGrpSpPr>
        <p:grpSpPr>
          <a:xfrm>
            <a:off x="2091326" y="6712443"/>
            <a:ext cx="1469875" cy="820979"/>
            <a:chOff x="2091326" y="6712443"/>
            <a:chExt cx="1469875" cy="820979"/>
          </a:xfrm>
        </p:grpSpPr>
        <p:sp>
          <p:nvSpPr>
            <p:cNvPr id="105" name="TextBox 104"/>
            <p:cNvSpPr txBox="1"/>
            <p:nvPr/>
          </p:nvSpPr>
          <p:spPr>
            <a:xfrm>
              <a:off x="2103203" y="6794758"/>
              <a:ext cx="1369719" cy="738664"/>
            </a:xfrm>
            <a:prstGeom prst="rect">
              <a:avLst/>
            </a:prstGeom>
            <a:noFill/>
          </p:spPr>
          <p:txBody>
            <a:bodyPr wrap="square" rtlCol="0">
              <a:spAutoFit/>
            </a:bodyPr>
            <a:lstStyle/>
            <a:p>
              <a:r>
                <a:rPr lang="en-US" sz="600" dirty="0" smtClean="0">
                  <a:solidFill>
                    <a:schemeClr val="accent1">
                      <a:lumMod val="75000"/>
                    </a:schemeClr>
                  </a:solidFill>
                  <a:latin typeface="Apple Chancery" charset="0"/>
                  <a:ea typeface="Apple Chancery" charset="0"/>
                  <a:cs typeface="Apple Chancery" charset="0"/>
                </a:rPr>
                <a:t>Total suburbs found</a:t>
              </a:r>
            </a:p>
            <a:p>
              <a:r>
                <a:rPr lang="en-US" sz="600" dirty="0" smtClean="0">
                  <a:solidFill>
                    <a:schemeClr val="accent1">
                      <a:lumMod val="75000"/>
                    </a:schemeClr>
                  </a:solidFill>
                  <a:latin typeface="Apple Chancery" charset="0"/>
                  <a:ea typeface="Apple Chancery" charset="0"/>
                  <a:cs typeface="Apple Chancery" charset="0"/>
                </a:rPr>
                <a:t>In Set </a:t>
              </a:r>
              <a:r>
                <a:rPr lang="mr-IN" sz="600" dirty="0" smtClean="0">
                  <a:solidFill>
                    <a:schemeClr val="accent1">
                      <a:lumMod val="75000"/>
                    </a:schemeClr>
                  </a:solidFill>
                  <a:latin typeface="Apple Chancery" charset="0"/>
                  <a:ea typeface="Apple Chancery" charset="0"/>
                  <a:cs typeface="Apple Chancery" charset="0"/>
                </a:rPr>
                <a:t>–</a:t>
              </a:r>
              <a:r>
                <a:rPr lang="en-US" sz="600" dirty="0" smtClean="0">
                  <a:solidFill>
                    <a:schemeClr val="accent1">
                      <a:lumMod val="75000"/>
                    </a:schemeClr>
                  </a:solidFill>
                  <a:latin typeface="Apple Chancery" charset="0"/>
                  <a:ea typeface="Apple Chancery" charset="0"/>
                  <a:cs typeface="Apple Chancery" charset="0"/>
                </a:rPr>
                <a:t> those matching criteria but give the predicted result</a:t>
              </a:r>
            </a:p>
            <a:p>
              <a:r>
                <a:rPr lang="en-US" sz="600" dirty="0" smtClean="0">
                  <a:solidFill>
                    <a:schemeClr val="accent1">
                      <a:lumMod val="75000"/>
                    </a:schemeClr>
                  </a:solidFill>
                  <a:latin typeface="Apple Chancery" charset="0"/>
                  <a:ea typeface="Apple Chancery" charset="0"/>
                  <a:cs typeface="Apple Chancery" charset="0"/>
                </a:rPr>
                <a:t>Out of set </a:t>
              </a:r>
              <a:r>
                <a:rPr lang="mr-IN" sz="600" dirty="0" smtClean="0">
                  <a:solidFill>
                    <a:schemeClr val="accent1">
                      <a:lumMod val="75000"/>
                    </a:schemeClr>
                  </a:solidFill>
                  <a:latin typeface="Apple Chancery" charset="0"/>
                  <a:ea typeface="Apple Chancery" charset="0"/>
                  <a:cs typeface="Apple Chancery" charset="0"/>
                </a:rPr>
                <a:t>–</a:t>
              </a:r>
              <a:r>
                <a:rPr lang="en-US" sz="600" dirty="0" smtClean="0">
                  <a:solidFill>
                    <a:schemeClr val="accent1">
                      <a:lumMod val="75000"/>
                    </a:schemeClr>
                  </a:solidFill>
                  <a:latin typeface="Apple Chancery" charset="0"/>
                  <a:ea typeface="Apple Chancery" charset="0"/>
                  <a:cs typeface="Apple Chancery" charset="0"/>
                </a:rPr>
                <a:t> those who don</a:t>
              </a:r>
              <a:r>
                <a:rPr lang="mr-IN" sz="600" dirty="0" smtClean="0">
                  <a:solidFill>
                    <a:schemeClr val="accent1">
                      <a:lumMod val="75000"/>
                    </a:schemeClr>
                  </a:solidFill>
                  <a:latin typeface="Apple Chancery" charset="0"/>
                  <a:ea typeface="Apple Chancery" charset="0"/>
                  <a:cs typeface="Apple Chancery" charset="0"/>
                </a:rPr>
                <a:t>’</a:t>
              </a:r>
              <a:r>
                <a:rPr lang="en-US" sz="600" dirty="0" smtClean="0">
                  <a:solidFill>
                    <a:schemeClr val="accent1">
                      <a:lumMod val="75000"/>
                    </a:schemeClr>
                  </a:solidFill>
                  <a:latin typeface="Apple Chancery" charset="0"/>
                  <a:ea typeface="Apple Chancery" charset="0"/>
                  <a:cs typeface="Apple Chancery" charset="0"/>
                </a:rPr>
                <a:t>t match</a:t>
              </a:r>
            </a:p>
            <a:p>
              <a:r>
                <a:rPr lang="en-US" sz="600" dirty="0" smtClean="0">
                  <a:solidFill>
                    <a:schemeClr val="accent1">
                      <a:lumMod val="75000"/>
                    </a:schemeClr>
                  </a:solidFill>
                  <a:latin typeface="Apple Chancery" charset="0"/>
                  <a:ea typeface="Apple Chancery" charset="0"/>
                  <a:cs typeface="Apple Chancery" charset="0"/>
                </a:rPr>
                <a:t>Contrarian</a:t>
              </a:r>
              <a:r>
                <a:rPr lang="en-US" sz="600" dirty="0">
                  <a:solidFill>
                    <a:schemeClr val="accent1">
                      <a:lumMod val="75000"/>
                    </a:schemeClr>
                  </a:solidFill>
                  <a:latin typeface="Apple Chancery" charset="0"/>
                  <a:ea typeface="Apple Chancery" charset="0"/>
                  <a:cs typeface="Apple Chancery" charset="0"/>
                </a:rPr>
                <a:t> </a:t>
              </a:r>
              <a:r>
                <a:rPr lang="en-US" sz="600" dirty="0" smtClean="0">
                  <a:solidFill>
                    <a:schemeClr val="accent1">
                      <a:lumMod val="75000"/>
                    </a:schemeClr>
                  </a:solidFill>
                  <a:latin typeface="Apple Chancery" charset="0"/>
                  <a:ea typeface="Apple Chancery" charset="0"/>
                  <a:cs typeface="Apple Chancery" charset="0"/>
                </a:rPr>
                <a:t>- those </a:t>
              </a:r>
              <a:r>
                <a:rPr lang="en-US" sz="600" dirty="0">
                  <a:solidFill>
                    <a:schemeClr val="accent1">
                      <a:lumMod val="75000"/>
                    </a:schemeClr>
                  </a:solidFill>
                  <a:latin typeface="Apple Chancery" charset="0"/>
                  <a:ea typeface="Apple Chancery" charset="0"/>
                  <a:cs typeface="Apple Chancery" charset="0"/>
                </a:rPr>
                <a:t>matching criteria </a:t>
              </a:r>
              <a:r>
                <a:rPr lang="en-US" sz="600" b="1" dirty="0">
                  <a:solidFill>
                    <a:schemeClr val="accent1">
                      <a:lumMod val="75000"/>
                    </a:schemeClr>
                  </a:solidFill>
                  <a:latin typeface="Apple Chancery" charset="0"/>
                  <a:ea typeface="Apple Chancery" charset="0"/>
                  <a:cs typeface="Apple Chancery" charset="0"/>
                </a:rPr>
                <a:t>but</a:t>
              </a:r>
              <a:r>
                <a:rPr lang="en-US" sz="600" dirty="0">
                  <a:solidFill>
                    <a:schemeClr val="accent1">
                      <a:lumMod val="75000"/>
                    </a:schemeClr>
                  </a:solidFill>
                  <a:latin typeface="Apple Chancery" charset="0"/>
                  <a:ea typeface="Apple Chancery" charset="0"/>
                  <a:cs typeface="Apple Chancery" charset="0"/>
                </a:rPr>
                <a:t> </a:t>
              </a:r>
              <a:r>
                <a:rPr lang="en-US" sz="600" b="1" dirty="0" smtClean="0">
                  <a:solidFill>
                    <a:schemeClr val="accent1">
                      <a:lumMod val="75000"/>
                    </a:schemeClr>
                  </a:solidFill>
                  <a:latin typeface="Apple Chancery" charset="0"/>
                  <a:ea typeface="Apple Chancery" charset="0"/>
                  <a:cs typeface="Apple Chancery" charset="0"/>
                </a:rPr>
                <a:t>give the opposite </a:t>
              </a:r>
              <a:r>
                <a:rPr lang="en-US" sz="600" dirty="0" smtClean="0">
                  <a:solidFill>
                    <a:schemeClr val="accent1">
                      <a:lumMod val="75000"/>
                    </a:schemeClr>
                  </a:solidFill>
                  <a:latin typeface="Apple Chancery" charset="0"/>
                  <a:ea typeface="Apple Chancery" charset="0"/>
                  <a:cs typeface="Apple Chancery" charset="0"/>
                </a:rPr>
                <a:t>of the predicted </a:t>
              </a:r>
              <a:r>
                <a:rPr lang="en-US" sz="600" dirty="0">
                  <a:solidFill>
                    <a:schemeClr val="accent1">
                      <a:lumMod val="75000"/>
                    </a:schemeClr>
                  </a:solidFill>
                  <a:latin typeface="Apple Chancery" charset="0"/>
                  <a:ea typeface="Apple Chancery" charset="0"/>
                  <a:cs typeface="Apple Chancery" charset="0"/>
                </a:rPr>
                <a:t>result</a:t>
              </a:r>
            </a:p>
          </p:txBody>
        </p:sp>
        <p:sp>
          <p:nvSpPr>
            <p:cNvPr id="104" name="Line Callout 1 103"/>
            <p:cNvSpPr/>
            <p:nvPr/>
          </p:nvSpPr>
          <p:spPr>
            <a:xfrm>
              <a:off x="2091326" y="6712443"/>
              <a:ext cx="1469875" cy="791081"/>
            </a:xfrm>
            <a:prstGeom prst="borderCallout1">
              <a:avLst>
                <a:gd name="adj1" fmla="val -1413"/>
                <a:gd name="adj2" fmla="val 50227"/>
                <a:gd name="adj3" fmla="val -21198"/>
                <a:gd name="adj4" fmla="val 56150"/>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7" name="Picture 10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65687" y="7757610"/>
            <a:ext cx="1236731" cy="1321294"/>
          </a:xfrm>
          <a:prstGeom prst="rect">
            <a:avLst/>
          </a:prstGeom>
        </p:spPr>
      </p:pic>
      <p:grpSp>
        <p:nvGrpSpPr>
          <p:cNvPr id="113" name="Group 112"/>
          <p:cNvGrpSpPr/>
          <p:nvPr/>
        </p:nvGrpSpPr>
        <p:grpSpPr>
          <a:xfrm>
            <a:off x="1786332" y="9185128"/>
            <a:ext cx="1825485" cy="540212"/>
            <a:chOff x="4204905" y="7368938"/>
            <a:chExt cx="1469875" cy="558673"/>
          </a:xfrm>
        </p:grpSpPr>
        <p:sp>
          <p:nvSpPr>
            <p:cNvPr id="117" name="TextBox 116"/>
            <p:cNvSpPr txBox="1"/>
            <p:nvPr/>
          </p:nvSpPr>
          <p:spPr>
            <a:xfrm>
              <a:off x="4207400" y="7373613"/>
              <a:ext cx="1369719" cy="553998"/>
            </a:xfrm>
            <a:prstGeom prst="rect">
              <a:avLst/>
            </a:prstGeom>
            <a:noFill/>
          </p:spPr>
          <p:txBody>
            <a:bodyPr wrap="square" rtlCol="0">
              <a:spAutoFit/>
            </a:bodyPr>
            <a:lstStyle/>
            <a:p>
              <a:r>
                <a:rPr lang="en-AU" sz="600" dirty="0" smtClean="0">
                  <a:solidFill>
                    <a:schemeClr val="accent1">
                      <a:lumMod val="75000"/>
                    </a:schemeClr>
                  </a:solidFill>
                  <a:latin typeface="Apple Chancery" charset="0"/>
                  <a:ea typeface="Apple Chancery" charset="0"/>
                  <a:cs typeface="Apple Chancery" charset="0"/>
                </a:rPr>
                <a:t>Display a plot of the model used for prediction.  Potentially allow the user to select different models interactively to test results and chose more appropriate model.</a:t>
              </a:r>
              <a:endParaRPr lang="en-US" sz="600" dirty="0">
                <a:solidFill>
                  <a:schemeClr val="accent1">
                    <a:lumMod val="75000"/>
                  </a:schemeClr>
                </a:solidFill>
                <a:latin typeface="Apple Chancery" charset="0"/>
                <a:ea typeface="Apple Chancery" charset="0"/>
                <a:cs typeface="Apple Chancery" charset="0"/>
              </a:endParaRPr>
            </a:p>
          </p:txBody>
        </p:sp>
        <p:sp>
          <p:nvSpPr>
            <p:cNvPr id="118" name="Line Callout 1 117"/>
            <p:cNvSpPr/>
            <p:nvPr/>
          </p:nvSpPr>
          <p:spPr>
            <a:xfrm>
              <a:off x="4204905" y="7368938"/>
              <a:ext cx="1469875" cy="558673"/>
            </a:xfrm>
            <a:prstGeom prst="borderCallout1">
              <a:avLst>
                <a:gd name="adj1" fmla="val -1413"/>
                <a:gd name="adj2" fmla="val 50227"/>
                <a:gd name="adj3" fmla="val -25295"/>
                <a:gd name="adj4" fmla="val 58587"/>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TextBox 119"/>
          <p:cNvSpPr txBox="1"/>
          <p:nvPr/>
        </p:nvSpPr>
        <p:spPr>
          <a:xfrm>
            <a:off x="3760159" y="1861725"/>
            <a:ext cx="3029181" cy="2554545"/>
          </a:xfrm>
          <a:prstGeom prst="rect">
            <a:avLst/>
          </a:prstGeom>
          <a:noFill/>
        </p:spPr>
        <p:txBody>
          <a:bodyPr wrap="square" rtlCol="0">
            <a:spAutoFit/>
          </a:bodyPr>
          <a:lstStyle/>
          <a:p>
            <a:r>
              <a:rPr lang="en-US" sz="1000" dirty="0" smtClean="0"/>
              <a:t>This visualisation must be driven interactively.</a:t>
            </a:r>
          </a:p>
          <a:p>
            <a:pPr marL="685800" lvl="1" indent="-228600">
              <a:buFont typeface="+mj-lt"/>
              <a:buAutoNum type="arabicPeriod"/>
            </a:pPr>
            <a:r>
              <a:rPr lang="en-US" sz="1000" dirty="0" smtClean="0"/>
              <a:t>For each row, select if you would like the results for combined (total) of property and personal crime.</a:t>
            </a:r>
          </a:p>
          <a:p>
            <a:pPr marL="685800" lvl="1" indent="-228600">
              <a:buFont typeface="+mj-lt"/>
              <a:buAutoNum type="arabicPeriod"/>
            </a:pPr>
            <a:r>
              <a:rPr lang="en-US" sz="1000" dirty="0" smtClean="0"/>
              <a:t>Select one or more factors/attributes , to answer your question, i.e. ”what is the total crime rate per 100,000 in a given rental %, with a given income band and population density band”.</a:t>
            </a:r>
          </a:p>
          <a:p>
            <a:pPr marL="685800" lvl="1" indent="-228600">
              <a:buFont typeface="+mj-lt"/>
              <a:buAutoNum type="arabicPeriod"/>
            </a:pPr>
            <a:r>
              <a:rPr lang="en-US" sz="1000" dirty="0" smtClean="0"/>
              <a:t>Visualisation shows “contrarian suburbs who match criteria but have opposite to the common expected result. You can set a “tolerance” % band to catch or refine.</a:t>
            </a:r>
          </a:p>
          <a:p>
            <a:pPr marL="685800" lvl="1" indent="-228600">
              <a:buFont typeface="+mj-lt"/>
              <a:buAutoNum type="arabicPeriod"/>
            </a:pPr>
            <a:r>
              <a:rPr lang="en-US" sz="1000" dirty="0" smtClean="0"/>
              <a:t>Select particular suburbs to see specific data otherwise summary shows stats for the group in the result set.</a:t>
            </a:r>
          </a:p>
        </p:txBody>
      </p:sp>
      <p:sp>
        <p:nvSpPr>
          <p:cNvPr id="121" name="TextBox 120"/>
          <p:cNvSpPr txBox="1"/>
          <p:nvPr/>
        </p:nvSpPr>
        <p:spPr>
          <a:xfrm>
            <a:off x="3765155" y="4723145"/>
            <a:ext cx="2914413" cy="3477875"/>
          </a:xfrm>
          <a:prstGeom prst="rect">
            <a:avLst/>
          </a:prstGeom>
          <a:noFill/>
        </p:spPr>
        <p:txBody>
          <a:bodyPr wrap="square" rtlCol="0">
            <a:spAutoFit/>
          </a:bodyPr>
          <a:lstStyle/>
          <a:p>
            <a:r>
              <a:rPr lang="en-US" sz="1000" b="1" dirty="0" smtClean="0"/>
              <a:t>Advantages:</a:t>
            </a:r>
          </a:p>
          <a:p>
            <a:pPr marL="171450" indent="-171450">
              <a:buFont typeface="Arial" charset="0"/>
              <a:buChar char="•"/>
            </a:pPr>
            <a:r>
              <a:rPr lang="en-US" sz="1000" dirty="0" smtClean="0"/>
              <a:t>Interactive rather than static</a:t>
            </a:r>
          </a:p>
          <a:p>
            <a:pPr marL="171450" indent="-171450">
              <a:buFont typeface="Arial" charset="0"/>
              <a:buChar char="•"/>
            </a:pPr>
            <a:r>
              <a:rPr lang="en-US" sz="1000" dirty="0" smtClean="0"/>
              <a:t>This visualisation construct will specifically ”answer” queries about the observed crime rate, i.e. it supports a measure of “what if” analysis.</a:t>
            </a:r>
          </a:p>
          <a:p>
            <a:pPr marL="171450" indent="-171450">
              <a:buFont typeface="Arial" charset="0"/>
              <a:buChar char="•"/>
            </a:pPr>
            <a:r>
              <a:rPr lang="en-US" sz="1000" dirty="0" smtClean="0"/>
              <a:t>Displays detail data</a:t>
            </a:r>
          </a:p>
          <a:p>
            <a:pPr marL="171450" indent="-171450">
              <a:buFont typeface="Arial" charset="0"/>
              <a:buChar char="•"/>
            </a:pPr>
            <a:r>
              <a:rPr lang="en-US" sz="1000" dirty="0" smtClean="0"/>
              <a:t>Displays one or more predictive models and summary statics that are useful to the </a:t>
            </a:r>
            <a:r>
              <a:rPr lang="en-US" sz="1000" dirty="0" err="1" smtClean="0"/>
              <a:t>socialogist</a:t>
            </a:r>
            <a:r>
              <a:rPr lang="en-US" sz="1000" dirty="0" smtClean="0"/>
              <a:t>, i.e. gives them “data scientist” capabilities they can use very quickly. </a:t>
            </a:r>
          </a:p>
          <a:p>
            <a:r>
              <a:rPr lang="en-US" sz="1000" b="1" dirty="0" smtClean="0"/>
              <a:t>Disadvantages:</a:t>
            </a:r>
          </a:p>
          <a:p>
            <a:pPr marL="171450" indent="-171450">
              <a:buFont typeface="Arial" charset="0"/>
              <a:buChar char="•"/>
            </a:pPr>
            <a:r>
              <a:rPr lang="en-AU" sz="1000" dirty="0" smtClean="0"/>
              <a:t>Limited set of queries allowed</a:t>
            </a:r>
          </a:p>
          <a:p>
            <a:pPr marL="171450" indent="-171450">
              <a:buFont typeface="Arial" charset="0"/>
              <a:buChar char="•"/>
            </a:pPr>
            <a:r>
              <a:rPr lang="en-AU" sz="1000" dirty="0" smtClean="0"/>
              <a:t>Whilst giving the ability to view all data, the summary and list panels are quite simple and don</a:t>
            </a:r>
            <a:r>
              <a:rPr lang="mr-IN" sz="1000" dirty="0" smtClean="0"/>
              <a:t>’</a:t>
            </a:r>
            <a:r>
              <a:rPr lang="en-AU" sz="1000" dirty="0" smtClean="0"/>
              <a:t>t convey any data visually themselves.</a:t>
            </a:r>
            <a:endParaRPr lang="en-US" sz="1000" dirty="0" smtClean="0"/>
          </a:p>
          <a:p>
            <a:r>
              <a:rPr lang="en-US" sz="1000" b="1" dirty="0" smtClean="0"/>
              <a:t>Feasibility:</a:t>
            </a:r>
          </a:p>
          <a:p>
            <a:pPr marL="171450" indent="-171450">
              <a:buFont typeface="Arial" charset="0"/>
              <a:buChar char="•"/>
            </a:pPr>
            <a:r>
              <a:rPr lang="en-US" sz="1000" dirty="0" smtClean="0"/>
              <a:t>Query by example is supported in some query tools, but this is more of a composite dashboard of linked charts and requires embedding of a data modeling tool or this would need to a composite view created out of different tools and potentially code such as R, Python or J-Script.</a:t>
            </a:r>
          </a:p>
        </p:txBody>
      </p:sp>
    </p:spTree>
    <p:extLst>
      <p:ext uri="{BB962C8B-B14F-4D97-AF65-F5344CB8AC3E}">
        <p14:creationId xmlns:p14="http://schemas.microsoft.com/office/powerpoint/2010/main" val="19292073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1" name="Group 460"/>
          <p:cNvGrpSpPr/>
          <p:nvPr/>
        </p:nvGrpSpPr>
        <p:grpSpPr>
          <a:xfrm>
            <a:off x="1834811" y="4918490"/>
            <a:ext cx="1405300" cy="369332"/>
            <a:chOff x="1836397" y="4968889"/>
            <a:chExt cx="1405300" cy="369332"/>
          </a:xfrm>
        </p:grpSpPr>
        <p:sp>
          <p:nvSpPr>
            <p:cNvPr id="391" name="TextBox 390"/>
            <p:cNvSpPr txBox="1"/>
            <p:nvPr/>
          </p:nvSpPr>
          <p:spPr>
            <a:xfrm>
              <a:off x="1836397" y="5005217"/>
              <a:ext cx="199252" cy="215444"/>
            </a:xfrm>
            <a:prstGeom prst="rect">
              <a:avLst/>
            </a:prstGeom>
            <a:solidFill>
              <a:schemeClr val="bg1">
                <a:lumMod val="85000"/>
              </a:schemeClr>
            </a:solidFill>
            <a:ln>
              <a:solidFill>
                <a:schemeClr val="accent1"/>
              </a:solidFill>
            </a:ln>
          </p:spPr>
          <p:txBody>
            <a:bodyPr wrap="square" rtlCol="0">
              <a:spAutoFit/>
            </a:bodyPr>
            <a:lstStyle/>
            <a:p>
              <a:pPr algn="ctr"/>
              <a:r>
                <a:rPr lang="en-US" sz="800" smtClean="0"/>
                <a:t>3</a:t>
              </a:r>
              <a:endParaRPr lang="en-US" sz="800" dirty="0"/>
            </a:p>
          </p:txBody>
        </p:sp>
        <p:sp>
          <p:nvSpPr>
            <p:cNvPr id="400" name="TextBox 399"/>
            <p:cNvSpPr txBox="1"/>
            <p:nvPr/>
          </p:nvSpPr>
          <p:spPr>
            <a:xfrm>
              <a:off x="2080917" y="4968889"/>
              <a:ext cx="1160780" cy="369332"/>
            </a:xfrm>
            <a:prstGeom prst="rect">
              <a:avLst/>
            </a:prstGeom>
            <a:solidFill>
              <a:schemeClr val="bg1"/>
            </a:solidFill>
            <a:ln>
              <a:noFill/>
            </a:ln>
          </p:spPr>
          <p:txBody>
            <a:bodyPr wrap="square" rtlCol="0">
              <a:spAutoFit/>
            </a:bodyPr>
            <a:lstStyle/>
            <a:p>
              <a:r>
                <a:rPr lang="en-US" sz="600" dirty="0">
                  <a:solidFill>
                    <a:schemeClr val="accent1">
                      <a:lumMod val="75000"/>
                    </a:schemeClr>
                  </a:solidFill>
                  <a:latin typeface="Apple Chancery" charset="0"/>
                  <a:ea typeface="Apple Chancery" charset="0"/>
                  <a:cs typeface="Apple Chancery" charset="0"/>
                </a:rPr>
                <a:t>Selecting suburb shows same suburb for each attribute value in each </a:t>
              </a:r>
              <a:r>
                <a:rPr lang="en-US" sz="600" dirty="0" smtClean="0">
                  <a:solidFill>
                    <a:schemeClr val="accent1">
                      <a:lumMod val="75000"/>
                    </a:schemeClr>
                  </a:solidFill>
                  <a:latin typeface="Apple Chancery" charset="0"/>
                  <a:ea typeface="Apple Chancery" charset="0"/>
                  <a:cs typeface="Apple Chancery" charset="0"/>
                </a:rPr>
                <a:t>axis as an overlay</a:t>
              </a:r>
              <a:endParaRPr lang="en-US" sz="600" dirty="0">
                <a:solidFill>
                  <a:schemeClr val="accent1">
                    <a:lumMod val="75000"/>
                  </a:schemeClr>
                </a:solidFill>
                <a:latin typeface="Apple Chancery" charset="0"/>
                <a:ea typeface="Apple Chancery" charset="0"/>
                <a:cs typeface="Apple Chancery" charset="0"/>
              </a:endParaRPr>
            </a:p>
          </p:txBody>
        </p:sp>
      </p:grpSp>
      <p:sp>
        <p:nvSpPr>
          <p:cNvPr id="242" name="Oval 241"/>
          <p:cNvSpPr/>
          <p:nvPr/>
        </p:nvSpPr>
        <p:spPr>
          <a:xfrm rot="15758639">
            <a:off x="978434" y="2136880"/>
            <a:ext cx="166592" cy="186675"/>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p:cNvPicPr>
            <a:picLocks noChangeAspect="1"/>
          </p:cNvPicPr>
          <p:nvPr/>
        </p:nvPicPr>
        <p:blipFill>
          <a:blip r:embed="rId3"/>
          <a:stretch>
            <a:fillRect/>
          </a:stretch>
        </p:blipFill>
        <p:spPr>
          <a:xfrm>
            <a:off x="1013947" y="1710344"/>
            <a:ext cx="177800" cy="177800"/>
          </a:xfrm>
          <a:prstGeom prst="rect">
            <a:avLst/>
          </a:prstGeom>
        </p:spPr>
      </p:pic>
      <p:sp>
        <p:nvSpPr>
          <p:cNvPr id="163" name="Oval 162"/>
          <p:cNvSpPr/>
          <p:nvPr/>
        </p:nvSpPr>
        <p:spPr>
          <a:xfrm>
            <a:off x="1116248" y="1273865"/>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894351" y="1842603"/>
            <a:ext cx="145214" cy="13984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a:off x="11171" y="599917"/>
            <a:ext cx="754912" cy="853991"/>
            <a:chOff x="124584" y="692061"/>
            <a:chExt cx="754912" cy="853991"/>
          </a:xfrm>
        </p:grpSpPr>
        <p:grpSp>
          <p:nvGrpSpPr>
            <p:cNvPr id="5" name="Group 4"/>
            <p:cNvGrpSpPr/>
            <p:nvPr/>
          </p:nvGrpSpPr>
          <p:grpSpPr>
            <a:xfrm>
              <a:off x="206547" y="878635"/>
              <a:ext cx="672949" cy="184669"/>
              <a:chOff x="525085" y="3824745"/>
              <a:chExt cx="758010" cy="184669"/>
            </a:xfrm>
          </p:grpSpPr>
          <p:sp>
            <p:nvSpPr>
              <p:cNvPr id="67" name="TextBox 66"/>
              <p:cNvSpPr txBox="1"/>
              <p:nvPr/>
            </p:nvSpPr>
            <p:spPr>
              <a:xfrm>
                <a:off x="573194" y="3824745"/>
                <a:ext cx="709901" cy="184666"/>
              </a:xfrm>
              <a:prstGeom prst="rect">
                <a:avLst/>
              </a:prstGeom>
              <a:solidFill>
                <a:schemeClr val="bg1"/>
              </a:solidFill>
              <a:ln>
                <a:noFill/>
              </a:ln>
            </p:spPr>
            <p:txBody>
              <a:bodyPr wrap="square" rtlCol="0">
                <a:spAutoFit/>
              </a:bodyPr>
              <a:lstStyle/>
              <a:p>
                <a:r>
                  <a:rPr lang="en-US" sz="600" dirty="0" smtClean="0"/>
                  <a:t>Total Crime</a:t>
                </a:r>
                <a:endParaRPr lang="en-US" sz="800" dirty="0"/>
              </a:p>
            </p:txBody>
          </p:sp>
          <p:sp>
            <p:nvSpPr>
              <p:cNvPr id="4" name="TextBox 3"/>
              <p:cNvSpPr txBox="1"/>
              <p:nvPr/>
            </p:nvSpPr>
            <p:spPr>
              <a:xfrm>
                <a:off x="525085" y="3824748"/>
                <a:ext cx="117664" cy="184666"/>
              </a:xfrm>
              <a:prstGeom prst="rect">
                <a:avLst/>
              </a:prstGeom>
              <a:solidFill>
                <a:schemeClr val="bg1"/>
              </a:solidFill>
              <a:ln>
                <a:solidFill>
                  <a:schemeClr val="accent1">
                    <a:shade val="50000"/>
                  </a:schemeClr>
                </a:solidFill>
              </a:ln>
            </p:spPr>
            <p:txBody>
              <a:bodyPr wrap="square" rtlCol="0">
                <a:spAutoFit/>
              </a:bodyPr>
              <a:lstStyle/>
              <a:p>
                <a:pPr algn="ctr"/>
                <a:r>
                  <a:rPr lang="en-US" sz="600" b="1" dirty="0" smtClean="0"/>
                  <a:t>X</a:t>
                </a:r>
                <a:endParaRPr lang="en-US" sz="600" b="1" dirty="0"/>
              </a:p>
            </p:txBody>
          </p:sp>
        </p:grpSp>
        <p:grpSp>
          <p:nvGrpSpPr>
            <p:cNvPr id="69" name="Group 68"/>
            <p:cNvGrpSpPr/>
            <p:nvPr/>
          </p:nvGrpSpPr>
          <p:grpSpPr>
            <a:xfrm>
              <a:off x="202455" y="1116663"/>
              <a:ext cx="644153" cy="184666"/>
              <a:chOff x="525388" y="3772724"/>
              <a:chExt cx="725574" cy="184666"/>
            </a:xfrm>
          </p:grpSpPr>
          <p:sp>
            <p:nvSpPr>
              <p:cNvPr id="70" name="TextBox 69"/>
              <p:cNvSpPr txBox="1"/>
              <p:nvPr/>
            </p:nvSpPr>
            <p:spPr>
              <a:xfrm>
                <a:off x="597656" y="3772724"/>
                <a:ext cx="653306" cy="184666"/>
              </a:xfrm>
              <a:prstGeom prst="rect">
                <a:avLst/>
              </a:prstGeom>
              <a:solidFill>
                <a:schemeClr val="bg1"/>
              </a:solidFill>
              <a:ln>
                <a:noFill/>
              </a:ln>
            </p:spPr>
            <p:txBody>
              <a:bodyPr wrap="square" rtlCol="0">
                <a:spAutoFit/>
              </a:bodyPr>
              <a:lstStyle/>
              <a:p>
                <a:r>
                  <a:rPr lang="en-US" sz="600" dirty="0" smtClean="0"/>
                  <a:t>Personal</a:t>
                </a:r>
                <a:endParaRPr lang="en-US" sz="1000" dirty="0"/>
              </a:p>
            </p:txBody>
          </p:sp>
          <p:sp>
            <p:nvSpPr>
              <p:cNvPr id="71" name="TextBox 70"/>
              <p:cNvSpPr txBox="1"/>
              <p:nvPr/>
            </p:nvSpPr>
            <p:spPr>
              <a:xfrm>
                <a:off x="525388" y="3772724"/>
                <a:ext cx="122273" cy="184666"/>
              </a:xfrm>
              <a:prstGeom prst="rect">
                <a:avLst/>
              </a:prstGeom>
              <a:solidFill>
                <a:schemeClr val="bg1"/>
              </a:solidFill>
              <a:ln>
                <a:solidFill>
                  <a:schemeClr val="accent1">
                    <a:shade val="50000"/>
                  </a:schemeClr>
                </a:solidFill>
              </a:ln>
            </p:spPr>
            <p:txBody>
              <a:bodyPr wrap="square" rtlCol="0">
                <a:spAutoFit/>
              </a:bodyPr>
              <a:lstStyle/>
              <a:p>
                <a:pPr algn="ctr"/>
                <a:r>
                  <a:rPr lang="en-US" sz="600" b="1" dirty="0" smtClean="0"/>
                  <a:t>_</a:t>
                </a:r>
                <a:endParaRPr lang="en-US" sz="600" b="1" dirty="0"/>
              </a:p>
            </p:txBody>
          </p:sp>
        </p:grpSp>
        <p:grpSp>
          <p:nvGrpSpPr>
            <p:cNvPr id="73" name="Group 72"/>
            <p:cNvGrpSpPr/>
            <p:nvPr/>
          </p:nvGrpSpPr>
          <p:grpSpPr>
            <a:xfrm>
              <a:off x="202455" y="1353057"/>
              <a:ext cx="615670" cy="192995"/>
              <a:chOff x="520642" y="3709494"/>
              <a:chExt cx="693491" cy="192995"/>
            </a:xfrm>
          </p:grpSpPr>
          <p:sp>
            <p:nvSpPr>
              <p:cNvPr id="74" name="TextBox 73"/>
              <p:cNvSpPr txBox="1"/>
              <p:nvPr/>
            </p:nvSpPr>
            <p:spPr>
              <a:xfrm>
                <a:off x="600271" y="3709494"/>
                <a:ext cx="613862" cy="184666"/>
              </a:xfrm>
              <a:prstGeom prst="rect">
                <a:avLst/>
              </a:prstGeom>
              <a:solidFill>
                <a:schemeClr val="bg1"/>
              </a:solidFill>
              <a:ln>
                <a:noFill/>
              </a:ln>
            </p:spPr>
            <p:txBody>
              <a:bodyPr wrap="square" rtlCol="0">
                <a:spAutoFit/>
              </a:bodyPr>
              <a:lstStyle/>
              <a:p>
                <a:r>
                  <a:rPr lang="en-US" sz="600" dirty="0" smtClean="0"/>
                  <a:t>Property</a:t>
                </a:r>
                <a:endParaRPr lang="en-US" sz="1000" dirty="0"/>
              </a:p>
            </p:txBody>
          </p:sp>
          <p:sp>
            <p:nvSpPr>
              <p:cNvPr id="75" name="TextBox 74"/>
              <p:cNvSpPr txBox="1"/>
              <p:nvPr/>
            </p:nvSpPr>
            <p:spPr>
              <a:xfrm>
                <a:off x="520642" y="3717823"/>
                <a:ext cx="122273" cy="184666"/>
              </a:xfrm>
              <a:prstGeom prst="rect">
                <a:avLst/>
              </a:prstGeom>
              <a:solidFill>
                <a:schemeClr val="bg1"/>
              </a:solidFill>
              <a:ln>
                <a:solidFill>
                  <a:schemeClr val="accent1">
                    <a:shade val="50000"/>
                  </a:schemeClr>
                </a:solidFill>
              </a:ln>
            </p:spPr>
            <p:txBody>
              <a:bodyPr wrap="square" rtlCol="0">
                <a:spAutoFit/>
              </a:bodyPr>
              <a:lstStyle/>
              <a:p>
                <a:pPr algn="ctr"/>
                <a:r>
                  <a:rPr lang="en-US" sz="600" b="1" dirty="0" smtClean="0"/>
                  <a:t>_</a:t>
                </a:r>
                <a:endParaRPr lang="en-US" sz="600" b="1" dirty="0"/>
              </a:p>
            </p:txBody>
          </p:sp>
        </p:grpSp>
        <p:sp>
          <p:nvSpPr>
            <p:cNvPr id="77" name="TextBox 76"/>
            <p:cNvSpPr txBox="1"/>
            <p:nvPr/>
          </p:nvSpPr>
          <p:spPr>
            <a:xfrm>
              <a:off x="124584" y="692061"/>
              <a:ext cx="415836" cy="215444"/>
            </a:xfrm>
            <a:prstGeom prst="rect">
              <a:avLst/>
            </a:prstGeom>
            <a:noFill/>
          </p:spPr>
          <p:txBody>
            <a:bodyPr wrap="none" rtlCol="0">
              <a:spAutoFit/>
            </a:bodyPr>
            <a:lstStyle/>
            <a:p>
              <a:r>
                <a:rPr lang="en-US" sz="800" b="1" dirty="0" smtClean="0"/>
                <a:t>Select:</a:t>
              </a:r>
              <a:endParaRPr lang="en-US" sz="800" b="1" dirty="0"/>
            </a:p>
          </p:txBody>
        </p:sp>
      </p:grpSp>
      <p:sp>
        <p:nvSpPr>
          <p:cNvPr id="2" name="Title 1"/>
          <p:cNvSpPr>
            <a:spLocks noGrp="1"/>
          </p:cNvSpPr>
          <p:nvPr>
            <p:ph type="title"/>
          </p:nvPr>
        </p:nvSpPr>
        <p:spPr>
          <a:xfrm>
            <a:off x="0" y="-1"/>
            <a:ext cx="5915025" cy="380043"/>
          </a:xfrm>
        </p:spPr>
        <p:txBody>
          <a:bodyPr>
            <a:noAutofit/>
          </a:bodyPr>
          <a:lstStyle/>
          <a:p>
            <a:r>
              <a:rPr lang="en-US" sz="1800" b="1" dirty="0" smtClean="0">
                <a:ea typeface="Helvetica" charset="0"/>
                <a:cs typeface="Helvetica" charset="0"/>
              </a:rPr>
              <a:t>Sheet 4 </a:t>
            </a:r>
            <a:r>
              <a:rPr lang="mr-IN" sz="1800" b="1" dirty="0" smtClean="0">
                <a:ea typeface="Helvetica" charset="0"/>
                <a:cs typeface="Helvetica" charset="0"/>
              </a:rPr>
              <a:t>–</a:t>
            </a:r>
            <a:r>
              <a:rPr lang="en-US" sz="1800" b="1" dirty="0" smtClean="0">
                <a:ea typeface="Helvetica" charset="0"/>
                <a:cs typeface="Helvetica" charset="0"/>
              </a:rPr>
              <a:t> Crime Radar</a:t>
            </a:r>
            <a:endParaRPr lang="en-US" sz="1800" b="1" dirty="0">
              <a:ea typeface="Helvetica" charset="0"/>
              <a:cs typeface="Helvetica" charset="0"/>
            </a:endParaRPr>
          </a:p>
        </p:txBody>
      </p:sp>
      <p:sp>
        <p:nvSpPr>
          <p:cNvPr id="10" name="Rectangle 9"/>
          <p:cNvSpPr/>
          <p:nvPr/>
        </p:nvSpPr>
        <p:spPr>
          <a:xfrm>
            <a:off x="37324" y="307911"/>
            <a:ext cx="3704252" cy="429154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1575" y="307912"/>
            <a:ext cx="3072883" cy="137158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41574" y="1687988"/>
            <a:ext cx="3072883" cy="376001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23" y="4624656"/>
            <a:ext cx="3698336" cy="520047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735659" y="5456496"/>
            <a:ext cx="3078797" cy="4368639"/>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323" y="347809"/>
            <a:ext cx="572593" cy="215444"/>
          </a:xfrm>
          <a:prstGeom prst="rect">
            <a:avLst/>
          </a:prstGeom>
          <a:noFill/>
        </p:spPr>
        <p:txBody>
          <a:bodyPr wrap="none" rtlCol="0">
            <a:spAutoFit/>
          </a:bodyPr>
          <a:lstStyle/>
          <a:p>
            <a:r>
              <a:rPr lang="en-US" sz="800" b="1" dirty="0" smtClean="0"/>
              <a:t>2. Layout</a:t>
            </a:r>
            <a:endParaRPr lang="en-US" sz="800" b="1" dirty="0"/>
          </a:p>
        </p:txBody>
      </p:sp>
      <p:sp>
        <p:nvSpPr>
          <p:cNvPr id="17" name="TextBox 16"/>
          <p:cNvSpPr txBox="1"/>
          <p:nvPr/>
        </p:nvSpPr>
        <p:spPr>
          <a:xfrm>
            <a:off x="3712078" y="1679490"/>
            <a:ext cx="760144" cy="215444"/>
          </a:xfrm>
          <a:prstGeom prst="rect">
            <a:avLst/>
          </a:prstGeom>
          <a:noFill/>
        </p:spPr>
        <p:txBody>
          <a:bodyPr wrap="none" rtlCol="0">
            <a:spAutoFit/>
          </a:bodyPr>
          <a:lstStyle/>
          <a:p>
            <a:r>
              <a:rPr lang="en-US" sz="800" b="1" dirty="0" smtClean="0"/>
              <a:t>3. Operations</a:t>
            </a:r>
            <a:endParaRPr lang="en-US" sz="800" b="1" dirty="0"/>
          </a:p>
        </p:txBody>
      </p:sp>
      <p:sp>
        <p:nvSpPr>
          <p:cNvPr id="18" name="TextBox 17"/>
          <p:cNvSpPr txBox="1"/>
          <p:nvPr/>
        </p:nvSpPr>
        <p:spPr>
          <a:xfrm>
            <a:off x="50234" y="4635136"/>
            <a:ext cx="526106" cy="215444"/>
          </a:xfrm>
          <a:prstGeom prst="rect">
            <a:avLst/>
          </a:prstGeom>
          <a:noFill/>
        </p:spPr>
        <p:txBody>
          <a:bodyPr wrap="none" rtlCol="0">
            <a:spAutoFit/>
          </a:bodyPr>
          <a:lstStyle/>
          <a:p>
            <a:r>
              <a:rPr lang="en-US" sz="800" b="1" dirty="0" smtClean="0"/>
              <a:t>4. Focus</a:t>
            </a:r>
            <a:endParaRPr lang="en-US" sz="800" b="1" dirty="0"/>
          </a:p>
        </p:txBody>
      </p:sp>
      <p:sp>
        <p:nvSpPr>
          <p:cNvPr id="145" name="TextBox 144"/>
          <p:cNvSpPr txBox="1"/>
          <p:nvPr/>
        </p:nvSpPr>
        <p:spPr>
          <a:xfrm>
            <a:off x="3811061" y="569683"/>
            <a:ext cx="2826145" cy="1077218"/>
          </a:xfrm>
          <a:prstGeom prst="rect">
            <a:avLst/>
          </a:prstGeom>
          <a:noFill/>
        </p:spPr>
        <p:txBody>
          <a:bodyPr wrap="square" rtlCol="0">
            <a:spAutoFit/>
          </a:bodyPr>
          <a:lstStyle/>
          <a:p>
            <a:r>
              <a:rPr lang="en-AU" sz="800" dirty="0" smtClean="0"/>
              <a:t>Title: Crime Radar</a:t>
            </a:r>
          </a:p>
          <a:p>
            <a:r>
              <a:rPr lang="en-AU" sz="800" dirty="0" smtClean="0"/>
              <a:t>Author: Alen Bednjacic</a:t>
            </a:r>
          </a:p>
          <a:p>
            <a:r>
              <a:rPr lang="en-AU" sz="800" dirty="0" smtClean="0"/>
              <a:t>Date: 19 March 2017</a:t>
            </a:r>
          </a:p>
          <a:p>
            <a:r>
              <a:rPr lang="en-AU" sz="800" dirty="0" smtClean="0"/>
              <a:t>Sheet: Alternative Design Option</a:t>
            </a:r>
          </a:p>
          <a:p>
            <a:r>
              <a:rPr lang="en-AU" sz="800" dirty="0" smtClean="0"/>
              <a:t>Task: Display Crime in Victoria in each suburb showing the influence of the data attributes around mobility, population density and demographics.</a:t>
            </a:r>
            <a:endParaRPr lang="en-US" sz="800" dirty="0" smtClean="0"/>
          </a:p>
          <a:p>
            <a:pPr marL="171450" indent="-171450">
              <a:buFont typeface="Arial" charset="0"/>
              <a:buChar char="•"/>
            </a:pPr>
            <a:endParaRPr lang="en-US" sz="800" dirty="0"/>
          </a:p>
        </p:txBody>
      </p:sp>
      <p:sp>
        <p:nvSpPr>
          <p:cNvPr id="262" name="TextBox 261"/>
          <p:cNvSpPr txBox="1"/>
          <p:nvPr/>
        </p:nvSpPr>
        <p:spPr>
          <a:xfrm>
            <a:off x="3735659" y="310947"/>
            <a:ext cx="830677" cy="215444"/>
          </a:xfrm>
          <a:prstGeom prst="rect">
            <a:avLst/>
          </a:prstGeom>
          <a:noFill/>
        </p:spPr>
        <p:txBody>
          <a:bodyPr wrap="none" rtlCol="0">
            <a:spAutoFit/>
          </a:bodyPr>
          <a:lstStyle/>
          <a:p>
            <a:r>
              <a:rPr lang="en-US" sz="800" b="1" dirty="0" smtClean="0"/>
              <a:t>1. Information </a:t>
            </a:r>
            <a:endParaRPr lang="en-US" sz="800" b="1" dirty="0"/>
          </a:p>
        </p:txBody>
      </p:sp>
      <p:sp>
        <p:nvSpPr>
          <p:cNvPr id="283" name="TextBox 282"/>
          <p:cNvSpPr txBox="1"/>
          <p:nvPr/>
        </p:nvSpPr>
        <p:spPr>
          <a:xfrm>
            <a:off x="3695144" y="5447084"/>
            <a:ext cx="732893" cy="215444"/>
          </a:xfrm>
          <a:prstGeom prst="rect">
            <a:avLst/>
          </a:prstGeom>
          <a:noFill/>
        </p:spPr>
        <p:txBody>
          <a:bodyPr wrap="none" rtlCol="0">
            <a:spAutoFit/>
          </a:bodyPr>
          <a:lstStyle/>
          <a:p>
            <a:r>
              <a:rPr lang="en-US" sz="800" b="1" dirty="0" smtClean="0"/>
              <a:t>5. Discussion</a:t>
            </a:r>
            <a:endParaRPr lang="en-US" sz="800" b="1" dirty="0"/>
          </a:p>
        </p:txBody>
      </p:sp>
      <p:sp>
        <p:nvSpPr>
          <p:cNvPr id="19" name="Right Triangle 18"/>
          <p:cNvSpPr/>
          <p:nvPr/>
        </p:nvSpPr>
        <p:spPr>
          <a:xfrm rot="7483424" flipV="1">
            <a:off x="1024810" y="1406815"/>
            <a:ext cx="1099686" cy="456044"/>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7483424">
            <a:off x="1501698" y="1609613"/>
            <a:ext cx="1122427" cy="737599"/>
          </a:xfrm>
          <a:prstGeom prst="rtTriangle">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rot="20227928">
            <a:off x="424723" y="1551223"/>
            <a:ext cx="2083253" cy="1327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1430955" y="918709"/>
            <a:ext cx="296225" cy="1306289"/>
          </a:xfrm>
          <a:prstGeom prst="straightConnector1">
            <a:avLst/>
          </a:prstGeom>
          <a:ln w="1270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440114" y="1682972"/>
            <a:ext cx="1347525" cy="5466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436448" y="2239045"/>
            <a:ext cx="1101013" cy="1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38357" y="2230218"/>
            <a:ext cx="307910" cy="709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025073" y="2224995"/>
            <a:ext cx="405883" cy="82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13920" y="2224995"/>
            <a:ext cx="1017034"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406519" y="2017668"/>
            <a:ext cx="1024437" cy="207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887931" y="1620717"/>
            <a:ext cx="107772" cy="1354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flipH="1" flipV="1">
            <a:off x="1983783" y="1555111"/>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144378" y="1009115"/>
            <a:ext cx="125431" cy="1059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flipH="1" flipV="1">
            <a:off x="2136183" y="1707511"/>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029677" y="1487087"/>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161814" y="1852812"/>
            <a:ext cx="159437" cy="16339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361320" y="1703321"/>
            <a:ext cx="137511" cy="14575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flipH="1" flipV="1">
            <a:off x="1226398" y="206767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035135" y="1454002"/>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flipH="1" flipV="1">
            <a:off x="1518604" y="2274219"/>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681244" y="2366254"/>
            <a:ext cx="130045" cy="12575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765448" y="2557270"/>
            <a:ext cx="383613" cy="3597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flipH="1" flipV="1">
            <a:off x="1086221" y="2299011"/>
            <a:ext cx="45719" cy="52176"/>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076006" y="2382523"/>
            <a:ext cx="264132" cy="2766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flipH="1" flipV="1">
            <a:off x="1677139" y="2185041"/>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flipH="1" flipV="1">
            <a:off x="1761827" y="2149554"/>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568729" y="1801676"/>
            <a:ext cx="295329" cy="27936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196399" y="1669467"/>
            <a:ext cx="164921" cy="16499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418378" y="2077136"/>
            <a:ext cx="641522" cy="215444"/>
          </a:xfrm>
          <a:prstGeom prst="rect">
            <a:avLst/>
          </a:prstGeom>
          <a:noFill/>
        </p:spPr>
        <p:txBody>
          <a:bodyPr wrap="none" rtlCol="0">
            <a:spAutoFit/>
          </a:bodyPr>
          <a:lstStyle/>
          <a:p>
            <a:r>
              <a:rPr lang="en-US" sz="800" smtClean="0"/>
              <a:t>Population</a:t>
            </a:r>
            <a:endParaRPr lang="en-US" sz="800" dirty="0"/>
          </a:p>
        </p:txBody>
      </p:sp>
      <p:sp>
        <p:nvSpPr>
          <p:cNvPr id="61" name="TextBox 60"/>
          <p:cNvSpPr txBox="1"/>
          <p:nvPr/>
        </p:nvSpPr>
        <p:spPr>
          <a:xfrm>
            <a:off x="2108281" y="2668807"/>
            <a:ext cx="603050" cy="215444"/>
          </a:xfrm>
          <a:prstGeom prst="rect">
            <a:avLst/>
          </a:prstGeom>
          <a:noFill/>
        </p:spPr>
        <p:txBody>
          <a:bodyPr wrap="none" rtlCol="0">
            <a:spAutoFit/>
          </a:bodyPr>
          <a:lstStyle/>
          <a:p>
            <a:r>
              <a:rPr lang="en-US" sz="800" dirty="0" smtClean="0"/>
              <a:t>Renting %</a:t>
            </a:r>
            <a:endParaRPr lang="en-US" sz="800" dirty="0"/>
          </a:p>
        </p:txBody>
      </p:sp>
      <p:sp>
        <p:nvSpPr>
          <p:cNvPr id="62" name="TextBox 61"/>
          <p:cNvSpPr txBox="1"/>
          <p:nvPr/>
        </p:nvSpPr>
        <p:spPr>
          <a:xfrm>
            <a:off x="1034046" y="3105162"/>
            <a:ext cx="896399" cy="215444"/>
          </a:xfrm>
          <a:prstGeom prst="rect">
            <a:avLst/>
          </a:prstGeom>
          <a:noFill/>
        </p:spPr>
        <p:txBody>
          <a:bodyPr wrap="none" rtlCol="0">
            <a:spAutoFit/>
          </a:bodyPr>
          <a:lstStyle/>
          <a:p>
            <a:r>
              <a:rPr lang="en-US" sz="800" dirty="0" smtClean="0"/>
              <a:t>Age Composition</a:t>
            </a:r>
            <a:endParaRPr lang="en-US" sz="800" dirty="0"/>
          </a:p>
        </p:txBody>
      </p:sp>
      <p:sp>
        <p:nvSpPr>
          <p:cNvPr id="63" name="TextBox 62"/>
          <p:cNvSpPr txBox="1"/>
          <p:nvPr/>
        </p:nvSpPr>
        <p:spPr>
          <a:xfrm>
            <a:off x="323619" y="2747366"/>
            <a:ext cx="636713" cy="461665"/>
          </a:xfrm>
          <a:prstGeom prst="rect">
            <a:avLst/>
          </a:prstGeom>
          <a:noFill/>
        </p:spPr>
        <p:txBody>
          <a:bodyPr wrap="none" rtlCol="0">
            <a:spAutoFit/>
          </a:bodyPr>
          <a:lstStyle/>
          <a:p>
            <a:r>
              <a:rPr lang="en-US" sz="800" dirty="0" err="1" smtClean="0"/>
              <a:t>Avg</a:t>
            </a:r>
            <a:r>
              <a:rPr lang="en-US" sz="800" dirty="0" smtClean="0"/>
              <a:t> </a:t>
            </a:r>
          </a:p>
          <a:p>
            <a:r>
              <a:rPr lang="en-US" sz="800" dirty="0" smtClean="0"/>
              <a:t>Household</a:t>
            </a:r>
          </a:p>
          <a:p>
            <a:r>
              <a:rPr lang="en-US" sz="800" dirty="0" smtClean="0"/>
              <a:t>Income</a:t>
            </a:r>
            <a:endParaRPr lang="en-US" sz="800" dirty="0"/>
          </a:p>
        </p:txBody>
      </p:sp>
      <p:sp>
        <p:nvSpPr>
          <p:cNvPr id="64" name="TextBox 63"/>
          <p:cNvSpPr txBox="1"/>
          <p:nvPr/>
        </p:nvSpPr>
        <p:spPr>
          <a:xfrm>
            <a:off x="35757" y="2126498"/>
            <a:ext cx="603050" cy="461665"/>
          </a:xfrm>
          <a:prstGeom prst="rect">
            <a:avLst/>
          </a:prstGeom>
          <a:noFill/>
        </p:spPr>
        <p:txBody>
          <a:bodyPr wrap="none" rtlCol="0">
            <a:spAutoFit/>
          </a:bodyPr>
          <a:lstStyle/>
          <a:p>
            <a:r>
              <a:rPr lang="en-US" sz="800" dirty="0" err="1"/>
              <a:t>Avg</a:t>
            </a:r>
            <a:r>
              <a:rPr lang="en-US" sz="800" dirty="0"/>
              <a:t> </a:t>
            </a:r>
          </a:p>
          <a:p>
            <a:r>
              <a:rPr lang="en-US" sz="800" dirty="0" smtClean="0"/>
              <a:t>Years </a:t>
            </a:r>
          </a:p>
          <a:p>
            <a:r>
              <a:rPr lang="en-US" sz="800" dirty="0" smtClean="0"/>
              <a:t>Education</a:t>
            </a:r>
            <a:endParaRPr lang="en-US" sz="800" dirty="0"/>
          </a:p>
        </p:txBody>
      </p:sp>
      <p:sp>
        <p:nvSpPr>
          <p:cNvPr id="66" name="TextBox 65"/>
          <p:cNvSpPr txBox="1"/>
          <p:nvPr/>
        </p:nvSpPr>
        <p:spPr>
          <a:xfrm>
            <a:off x="640019" y="1215477"/>
            <a:ext cx="595035" cy="215444"/>
          </a:xfrm>
          <a:prstGeom prst="rect">
            <a:avLst/>
          </a:prstGeom>
          <a:noFill/>
        </p:spPr>
        <p:txBody>
          <a:bodyPr wrap="none" rtlCol="0">
            <a:spAutoFit/>
          </a:bodyPr>
          <a:lstStyle/>
          <a:p>
            <a:r>
              <a:rPr lang="en-US" sz="800" dirty="0" smtClean="0"/>
              <a:t>Area Km</a:t>
            </a:r>
            <a:r>
              <a:rPr lang="en-US" sz="800" baseline="30000" dirty="0" smtClean="0"/>
              <a:t>2</a:t>
            </a:r>
            <a:endParaRPr lang="en-US" sz="800" baseline="30000" dirty="0"/>
          </a:p>
        </p:txBody>
      </p:sp>
      <p:sp>
        <p:nvSpPr>
          <p:cNvPr id="79" name="Oval 78"/>
          <p:cNvSpPr/>
          <p:nvPr/>
        </p:nvSpPr>
        <p:spPr>
          <a:xfrm flipH="1" flipV="1">
            <a:off x="1336943" y="2097447"/>
            <a:ext cx="45719" cy="521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692146" y="1690654"/>
            <a:ext cx="284221" cy="369332"/>
          </a:xfrm>
          <a:prstGeom prst="rect">
            <a:avLst/>
          </a:prstGeom>
        </p:spPr>
        <p:txBody>
          <a:bodyPr wrap="square">
            <a:spAutoFit/>
          </a:bodyPr>
          <a:lstStyle/>
          <a:p>
            <a:r>
              <a:rPr lang="en-US"/>
              <a:t>⬁</a:t>
            </a:r>
          </a:p>
        </p:txBody>
      </p:sp>
      <p:sp>
        <p:nvSpPr>
          <p:cNvPr id="94" name="Oval 93"/>
          <p:cNvSpPr/>
          <p:nvPr/>
        </p:nvSpPr>
        <p:spPr>
          <a:xfrm>
            <a:off x="1866542" y="2496925"/>
            <a:ext cx="138962" cy="11691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5" name="Group 324"/>
          <p:cNvGrpSpPr/>
          <p:nvPr/>
        </p:nvGrpSpPr>
        <p:grpSpPr>
          <a:xfrm>
            <a:off x="1034047" y="5447082"/>
            <a:ext cx="2587866" cy="2359676"/>
            <a:chOff x="381667" y="5767976"/>
            <a:chExt cx="2125449" cy="1911968"/>
          </a:xfrm>
        </p:grpSpPr>
        <p:cxnSp>
          <p:nvCxnSpPr>
            <p:cNvPr id="104" name="Straight Arrow Connector 103"/>
            <p:cNvCxnSpPr/>
            <p:nvPr/>
          </p:nvCxnSpPr>
          <p:spPr>
            <a:xfrm flipV="1">
              <a:off x="1415263" y="6460268"/>
              <a:ext cx="985741" cy="40067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039564" y="6888521"/>
              <a:ext cx="98944" cy="9602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299015" y="6686716"/>
              <a:ext cx="97930" cy="914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387139" y="7043885"/>
              <a:ext cx="103524" cy="10028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900667" y="7096869"/>
              <a:ext cx="169862" cy="18997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819588" y="6996724"/>
              <a:ext cx="189533" cy="1980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692146" y="6686604"/>
              <a:ext cx="207575" cy="19730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544834" y="6150971"/>
              <a:ext cx="344194" cy="32830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p:cNvCxnSpPr/>
            <p:nvPr/>
          </p:nvCxnSpPr>
          <p:spPr>
            <a:xfrm flipH="1">
              <a:off x="702352" y="6879676"/>
              <a:ext cx="721675" cy="454386"/>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flipH="1" flipV="1">
              <a:off x="1406101" y="7063305"/>
              <a:ext cx="57037" cy="6247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720609" y="6715955"/>
              <a:ext cx="154375" cy="13833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flipH="1" flipV="1">
              <a:off x="1070529" y="6909898"/>
              <a:ext cx="45719" cy="521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571533" y="6171675"/>
              <a:ext cx="295329" cy="27936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33585" y="7131879"/>
              <a:ext cx="107772" cy="12548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flipH="1" flipV="1">
              <a:off x="1321251" y="6708334"/>
              <a:ext cx="45719" cy="521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839188" y="7020426"/>
              <a:ext cx="143568" cy="14763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flipV="1">
              <a:off x="1406103" y="5767976"/>
              <a:ext cx="120414" cy="1088364"/>
            </a:xfrm>
            <a:prstGeom prst="straightConnector1">
              <a:avLst/>
            </a:prstGeom>
            <a:ln w="12700" cmpd="sng">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1406103" y="6856337"/>
              <a:ext cx="1101013" cy="16795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1413505" y="6861560"/>
              <a:ext cx="307910" cy="709126"/>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1000221" y="6856337"/>
              <a:ext cx="405883" cy="823607"/>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381667" y="6649010"/>
              <a:ext cx="1024437" cy="207327"/>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10" idx="3"/>
            </p:cNvCxnSpPr>
            <p:nvPr/>
          </p:nvCxnSpPr>
          <p:spPr>
            <a:xfrm flipH="1">
              <a:off x="1406103" y="6431198"/>
              <a:ext cx="189137" cy="438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16" idx="3"/>
            </p:cNvCxnSpPr>
            <p:nvPr/>
          </p:nvCxnSpPr>
          <p:spPr>
            <a:xfrm flipH="1" flipV="1">
              <a:off x="1406102" y="6854902"/>
              <a:ext cx="316443" cy="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8" idx="2"/>
            </p:cNvCxnSpPr>
            <p:nvPr/>
          </p:nvCxnSpPr>
          <p:spPr>
            <a:xfrm flipH="1" flipV="1">
              <a:off x="1413504" y="6860231"/>
              <a:ext cx="406084" cy="235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21" idx="5"/>
            </p:cNvCxnSpPr>
            <p:nvPr/>
          </p:nvCxnSpPr>
          <p:spPr>
            <a:xfrm>
              <a:off x="1382603" y="6764785"/>
              <a:ext cx="32658" cy="90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endCxn id="120" idx="0"/>
            </p:cNvCxnSpPr>
            <p:nvPr/>
          </p:nvCxnSpPr>
          <p:spPr>
            <a:xfrm>
              <a:off x="1394178" y="6880761"/>
              <a:ext cx="44723" cy="163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1148528" y="6870114"/>
              <a:ext cx="282426" cy="628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endCxn id="119" idx="7"/>
            </p:cNvCxnSpPr>
            <p:nvPr/>
          </p:nvCxnSpPr>
          <p:spPr>
            <a:xfrm flipH="1">
              <a:off x="1045653" y="6866354"/>
              <a:ext cx="360450" cy="258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1" name="Oval 150"/>
          <p:cNvSpPr/>
          <p:nvPr/>
        </p:nvSpPr>
        <p:spPr>
          <a:xfrm flipH="1" flipV="1">
            <a:off x="1279562" y="2135019"/>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flipH="1" flipV="1">
            <a:off x="1378798" y="2021604"/>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flipH="1" flipV="1">
            <a:off x="1017293" y="1808952"/>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flipH="1" flipV="1">
            <a:off x="1159061" y="179477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flipH="1" flipV="1">
            <a:off x="698318" y="1376567"/>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flipH="1" flipV="1">
            <a:off x="1371710" y="2163369"/>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4"/>
          <a:stretch>
            <a:fillRect/>
          </a:stretch>
        </p:blipFill>
        <p:spPr>
          <a:xfrm>
            <a:off x="1256819" y="1533575"/>
            <a:ext cx="177800" cy="177800"/>
          </a:xfrm>
          <a:prstGeom prst="rect">
            <a:avLst/>
          </a:prstGeom>
        </p:spPr>
      </p:pic>
      <p:sp>
        <p:nvSpPr>
          <p:cNvPr id="160" name="Oval 159"/>
          <p:cNvSpPr/>
          <p:nvPr/>
        </p:nvSpPr>
        <p:spPr>
          <a:xfrm>
            <a:off x="1004282" y="1881540"/>
            <a:ext cx="145214" cy="13984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flipH="1" flipV="1">
            <a:off x="1357534" y="1886926"/>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92232" y="1500242"/>
            <a:ext cx="118408" cy="13195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flipH="1" flipV="1">
            <a:off x="1127163" y="2074765"/>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flipH="1" flipV="1">
            <a:off x="1020735" y="2004549"/>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2061398" y="944893"/>
            <a:ext cx="622744" cy="5744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1727181" y="1092710"/>
            <a:ext cx="353736" cy="33796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1989081" y="745640"/>
            <a:ext cx="719822" cy="215444"/>
          </a:xfrm>
          <a:prstGeom prst="rect">
            <a:avLst/>
          </a:prstGeom>
          <a:noFill/>
          <a:ln>
            <a:noFill/>
          </a:ln>
        </p:spPr>
        <p:txBody>
          <a:bodyPr wrap="square" rtlCol="0">
            <a:spAutoFit/>
          </a:bodyPr>
          <a:lstStyle/>
          <a:p>
            <a:pPr algn="ctr"/>
            <a:r>
              <a:rPr lang="en-US" sz="800" b="1" dirty="0" smtClean="0">
                <a:solidFill>
                  <a:srgbClr val="FF0000"/>
                </a:solidFill>
              </a:rPr>
              <a:t>Pop. Density</a:t>
            </a:r>
            <a:endParaRPr lang="en-US" sz="800" b="1" dirty="0">
              <a:solidFill>
                <a:srgbClr val="FF0000"/>
              </a:solidFill>
            </a:endParaRPr>
          </a:p>
        </p:txBody>
      </p:sp>
      <p:sp>
        <p:nvSpPr>
          <p:cNvPr id="170" name="Oval 169"/>
          <p:cNvSpPr/>
          <p:nvPr/>
        </p:nvSpPr>
        <p:spPr>
          <a:xfrm>
            <a:off x="1658465" y="1373983"/>
            <a:ext cx="177412" cy="16313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1567332" y="1794048"/>
            <a:ext cx="125431" cy="1059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1756674" y="1516128"/>
            <a:ext cx="125431" cy="1059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flipH="1" flipV="1">
            <a:off x="1558483" y="1966236"/>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flipH="1" flipV="1">
            <a:off x="1710883" y="1905988"/>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flipH="1" flipV="1">
            <a:off x="1636454" y="1973330"/>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flipH="1" flipV="1">
            <a:off x="1927077" y="1817387"/>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flipH="1" flipV="1">
            <a:off x="1530133" y="2022946"/>
            <a:ext cx="45719" cy="521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419782" y="1504227"/>
            <a:ext cx="177412" cy="16313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580271" y="1567649"/>
            <a:ext cx="295329" cy="2793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p:cNvSpPr/>
          <p:nvPr/>
        </p:nvSpPr>
        <p:spPr>
          <a:xfrm>
            <a:off x="1850837" y="2052587"/>
            <a:ext cx="160859" cy="1534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1980968" y="2042557"/>
            <a:ext cx="160859" cy="1534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2091490" y="1974785"/>
            <a:ext cx="160859" cy="1534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2100647" y="2105562"/>
            <a:ext cx="160859" cy="1534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2193987" y="2032387"/>
            <a:ext cx="160859" cy="15341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flipH="1" flipV="1">
            <a:off x="1808665" y="2195878"/>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flipH="1" flipV="1">
            <a:off x="1891281" y="2206217"/>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flipH="1" flipV="1">
            <a:off x="2565592" y="2089780"/>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flipH="1" flipV="1">
            <a:off x="2363689" y="1886368"/>
            <a:ext cx="45719" cy="5217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1644443" y="2516465"/>
            <a:ext cx="229868" cy="19110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flipH="1" flipV="1">
            <a:off x="1565455" y="2350440"/>
            <a:ext cx="93009" cy="791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flipH="1" flipV="1">
            <a:off x="1823404" y="2579019"/>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flipH="1" flipV="1">
            <a:off x="2011849" y="2574979"/>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flipH="1" flipV="1">
            <a:off x="1773723" y="2335577"/>
            <a:ext cx="113610" cy="9933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flipH="1" flipV="1">
            <a:off x="1580217" y="231478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flipH="1" flipV="1">
            <a:off x="1927077" y="2362045"/>
            <a:ext cx="147361" cy="14962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flipH="1" flipV="1">
            <a:off x="1732617" y="2467188"/>
            <a:ext cx="45719" cy="5217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flipH="1" flipV="1">
            <a:off x="1590357" y="2444440"/>
            <a:ext cx="93009" cy="7911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p:cNvSpPr txBox="1"/>
          <p:nvPr/>
        </p:nvSpPr>
        <p:spPr>
          <a:xfrm>
            <a:off x="1683502" y="1160248"/>
            <a:ext cx="415498" cy="184666"/>
          </a:xfrm>
          <a:prstGeom prst="rect">
            <a:avLst/>
          </a:prstGeom>
          <a:noFill/>
        </p:spPr>
        <p:txBody>
          <a:bodyPr wrap="none" rtlCol="0">
            <a:spAutoFit/>
          </a:bodyPr>
          <a:lstStyle/>
          <a:p>
            <a:r>
              <a:rPr lang="en-US" sz="600" smtClean="0">
                <a:solidFill>
                  <a:schemeClr val="bg1"/>
                </a:solidFill>
              </a:rPr>
              <a:t>St Kilda</a:t>
            </a:r>
            <a:endParaRPr lang="en-US" dirty="0">
              <a:solidFill>
                <a:schemeClr val="bg1"/>
              </a:solidFill>
            </a:endParaRPr>
          </a:p>
        </p:txBody>
      </p:sp>
      <p:sp>
        <p:nvSpPr>
          <p:cNvPr id="202" name="Oval 201"/>
          <p:cNvSpPr/>
          <p:nvPr/>
        </p:nvSpPr>
        <p:spPr>
          <a:xfrm>
            <a:off x="1966388" y="2156229"/>
            <a:ext cx="122752" cy="1325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1080321" y="2492821"/>
            <a:ext cx="105526" cy="10211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996095" y="2473814"/>
            <a:ext cx="105526" cy="10211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51519" y="2542331"/>
            <a:ext cx="105526" cy="10211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1096327" y="2567957"/>
            <a:ext cx="105526" cy="10211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1013947" y="2605717"/>
            <a:ext cx="99956" cy="13085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1167581" y="2475919"/>
            <a:ext cx="105526" cy="10211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17856" y="2747363"/>
            <a:ext cx="89856" cy="9936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892560" y="2648184"/>
            <a:ext cx="202543" cy="18270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1249257" y="2265699"/>
            <a:ext cx="105526" cy="10211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1202222" y="2403715"/>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734841" y="2700790"/>
            <a:ext cx="89856" cy="99367"/>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1213470" y="2357331"/>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p:nvPr/>
        </p:nvSpPr>
        <p:spPr>
          <a:xfrm>
            <a:off x="1251890" y="2418622"/>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p:nvSpPr>
        <p:spPr>
          <a:xfrm>
            <a:off x="1140586" y="2413151"/>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p:nvSpPr>
        <p:spPr>
          <a:xfrm>
            <a:off x="1158127" y="2473464"/>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1056561" y="2449434"/>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893877" y="2697879"/>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824167" y="2754036"/>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902517" y="2765768"/>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798008" y="2902781"/>
            <a:ext cx="57879" cy="45719"/>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814273" y="2564379"/>
            <a:ext cx="160859" cy="1534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flipH="1" flipV="1">
            <a:off x="765771" y="1954910"/>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flipH="1" flipV="1">
            <a:off x="1488633" y="1563726"/>
            <a:ext cx="45719" cy="5217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rot="15758639">
            <a:off x="835360" y="2241255"/>
            <a:ext cx="105526" cy="102112"/>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p:cNvSpPr/>
          <p:nvPr/>
        </p:nvSpPr>
        <p:spPr>
          <a:xfrm rot="15758639">
            <a:off x="781658" y="2173643"/>
            <a:ext cx="105526" cy="102112"/>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p:cNvSpPr/>
          <p:nvPr/>
        </p:nvSpPr>
        <p:spPr>
          <a:xfrm rot="15758639">
            <a:off x="703974" y="2199078"/>
            <a:ext cx="105526" cy="102112"/>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rot="15758639">
            <a:off x="797152" y="2317424"/>
            <a:ext cx="105526" cy="102112"/>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rot="15758639">
            <a:off x="691229" y="2297747"/>
            <a:ext cx="130345" cy="130850"/>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rot="15758639">
            <a:off x="913939" y="2282793"/>
            <a:ext cx="105526" cy="102112"/>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rot="15758639">
            <a:off x="318076" y="2145022"/>
            <a:ext cx="89856" cy="99367"/>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rot="15758639">
            <a:off x="555698" y="2266091"/>
            <a:ext cx="202543" cy="182708"/>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rot="15758639">
            <a:off x="1109364" y="2170220"/>
            <a:ext cx="105526" cy="102112"/>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rot="15758639">
            <a:off x="1009134" y="2239551"/>
            <a:ext cx="57879" cy="45719"/>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rot="15758639">
            <a:off x="438415" y="2182079"/>
            <a:ext cx="89856" cy="99367"/>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rot="15758639">
            <a:off x="1046976" y="2210466"/>
            <a:ext cx="57879" cy="45719"/>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rot="15758639">
            <a:off x="1038484" y="2282303"/>
            <a:ext cx="57879" cy="45719"/>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p:cNvSpPr/>
          <p:nvPr/>
        </p:nvSpPr>
        <p:spPr>
          <a:xfrm rot="15758639">
            <a:off x="931053" y="2266247"/>
            <a:ext cx="57879" cy="45719"/>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p:cNvSpPr/>
          <p:nvPr/>
        </p:nvSpPr>
        <p:spPr>
          <a:xfrm rot="15758639">
            <a:off x="866990" y="2183851"/>
            <a:ext cx="57879" cy="45719"/>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rot="15758639">
            <a:off x="584490" y="2275418"/>
            <a:ext cx="57879" cy="45719"/>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p:cNvSpPr/>
          <p:nvPr/>
        </p:nvSpPr>
        <p:spPr>
          <a:xfrm rot="15758639">
            <a:off x="501433" y="2267253"/>
            <a:ext cx="58639" cy="59609"/>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rot="15758639">
            <a:off x="548660" y="2333725"/>
            <a:ext cx="57879" cy="45719"/>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rot="15758639">
            <a:off x="384009" y="2368468"/>
            <a:ext cx="60909" cy="54545"/>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rot="15758639">
            <a:off x="649834" y="2397659"/>
            <a:ext cx="160859" cy="1534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rot="15758639">
            <a:off x="1133955" y="2162332"/>
            <a:ext cx="166592" cy="186675"/>
          </a:xfrm>
          <a:prstGeom prst="ellipse">
            <a:avLst/>
          </a:prstGeom>
          <a:solidFill>
            <a:srgbClr val="FB9F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1237947" y="2757777"/>
            <a:ext cx="111663" cy="1003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1437936" y="2726256"/>
            <a:ext cx="139195" cy="11938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1282080" y="2337401"/>
            <a:ext cx="311982" cy="2883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flipH="1" flipV="1">
            <a:off x="1298391" y="2642602"/>
            <a:ext cx="45719" cy="521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flipH="1" flipV="1">
            <a:off x="1412948" y="2303732"/>
            <a:ext cx="45719" cy="5217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1294954" y="2537718"/>
            <a:ext cx="153436" cy="14110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1449213" y="2440558"/>
            <a:ext cx="111663" cy="10033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1420217" y="2560284"/>
            <a:ext cx="152400" cy="13842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1521613" y="3090658"/>
            <a:ext cx="45719" cy="4571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1373335" y="2768969"/>
            <a:ext cx="70361" cy="628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1228731" y="3012132"/>
            <a:ext cx="70361" cy="628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1143884" y="2839154"/>
            <a:ext cx="70361" cy="628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1350665" y="2686994"/>
            <a:ext cx="70361" cy="628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1540454" y="2688174"/>
            <a:ext cx="70361" cy="628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1226462" y="2695532"/>
            <a:ext cx="70361" cy="6289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1383344" y="3000830"/>
            <a:ext cx="45719" cy="4571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1516564" y="2940273"/>
            <a:ext cx="45719" cy="4571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1619509" y="2964497"/>
            <a:ext cx="45719" cy="4571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5" name="Group 284"/>
          <p:cNvGrpSpPr/>
          <p:nvPr/>
        </p:nvGrpSpPr>
        <p:grpSpPr>
          <a:xfrm>
            <a:off x="117734" y="8016989"/>
            <a:ext cx="3053417" cy="1549014"/>
            <a:chOff x="142987" y="7921359"/>
            <a:chExt cx="3053417" cy="1549014"/>
          </a:xfrm>
        </p:grpSpPr>
        <p:grpSp>
          <p:nvGrpSpPr>
            <p:cNvPr id="299" name="Group 298"/>
            <p:cNvGrpSpPr/>
            <p:nvPr/>
          </p:nvGrpSpPr>
          <p:grpSpPr>
            <a:xfrm>
              <a:off x="142987" y="8176849"/>
              <a:ext cx="1504879" cy="1285657"/>
              <a:chOff x="135844" y="3792934"/>
              <a:chExt cx="1504879" cy="1285657"/>
            </a:xfrm>
          </p:grpSpPr>
          <p:sp>
            <p:nvSpPr>
              <p:cNvPr id="300" name="Rectangle 299"/>
              <p:cNvSpPr/>
              <p:nvPr/>
            </p:nvSpPr>
            <p:spPr>
              <a:xfrm>
                <a:off x="164310" y="3800801"/>
                <a:ext cx="1476413" cy="127779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TextBox 300"/>
              <p:cNvSpPr txBox="1"/>
              <p:nvPr/>
            </p:nvSpPr>
            <p:spPr>
              <a:xfrm>
                <a:off x="135844" y="3792934"/>
                <a:ext cx="753732" cy="184666"/>
              </a:xfrm>
              <a:prstGeom prst="rect">
                <a:avLst/>
              </a:prstGeom>
              <a:noFill/>
            </p:spPr>
            <p:txBody>
              <a:bodyPr wrap="none" rtlCol="0">
                <a:spAutoFit/>
              </a:bodyPr>
              <a:lstStyle/>
              <a:p>
                <a:r>
                  <a:rPr lang="en-US" sz="600" b="1" dirty="0" smtClean="0"/>
                  <a:t>Rank: Total Crime</a:t>
                </a:r>
                <a:endParaRPr lang="en-US" sz="700" b="1" dirty="0"/>
              </a:p>
            </p:txBody>
          </p:sp>
          <p:sp>
            <p:nvSpPr>
              <p:cNvPr id="302" name="TextBox 301"/>
              <p:cNvSpPr txBox="1"/>
              <p:nvPr/>
            </p:nvSpPr>
            <p:spPr>
              <a:xfrm>
                <a:off x="304608" y="4393473"/>
                <a:ext cx="1169163" cy="215444"/>
              </a:xfrm>
              <a:prstGeom prst="rect">
                <a:avLst/>
              </a:prstGeom>
              <a:solidFill>
                <a:schemeClr val="bg1">
                  <a:lumMod val="65000"/>
                </a:schemeClr>
              </a:solidFill>
              <a:ln>
                <a:noFill/>
              </a:ln>
            </p:spPr>
            <p:txBody>
              <a:bodyPr wrap="square" rtlCol="0" anchor="ctr">
                <a:spAutoFit/>
              </a:bodyPr>
              <a:lstStyle/>
              <a:p>
                <a:pPr algn="ctr"/>
                <a:r>
                  <a:rPr lang="en-US" sz="800" b="1" dirty="0" smtClean="0"/>
                  <a:t>2. St Kilda: 9,932</a:t>
                </a:r>
                <a:endParaRPr lang="en-US" sz="900" b="1" dirty="0"/>
              </a:p>
            </p:txBody>
          </p:sp>
          <p:sp>
            <p:nvSpPr>
              <p:cNvPr id="303" name="Extract 302"/>
              <p:cNvSpPr/>
              <p:nvPr/>
            </p:nvSpPr>
            <p:spPr>
              <a:xfrm>
                <a:off x="1464722" y="3889594"/>
                <a:ext cx="141827" cy="87060"/>
              </a:xfrm>
              <a:prstGeom prst="flowChartExtra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Merge 303"/>
              <p:cNvSpPr/>
              <p:nvPr/>
            </p:nvSpPr>
            <p:spPr>
              <a:xfrm>
                <a:off x="1479826" y="4927245"/>
                <a:ext cx="122593" cy="97545"/>
              </a:xfrm>
              <a:prstGeom prst="flowChartMerg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extBox 304"/>
              <p:cNvSpPr txBox="1"/>
              <p:nvPr/>
            </p:nvSpPr>
            <p:spPr>
              <a:xfrm>
                <a:off x="501469" y="4819192"/>
                <a:ext cx="789502" cy="184666"/>
              </a:xfrm>
              <a:prstGeom prst="rect">
                <a:avLst/>
              </a:prstGeom>
              <a:noFill/>
              <a:ln>
                <a:solidFill>
                  <a:schemeClr val="bg1">
                    <a:lumMod val="85000"/>
                  </a:schemeClr>
                </a:solidFill>
              </a:ln>
            </p:spPr>
            <p:txBody>
              <a:bodyPr wrap="square" rtlCol="0" anchor="ctr">
                <a:spAutoFit/>
              </a:bodyPr>
              <a:lstStyle/>
              <a:p>
                <a:pPr algn="ctr"/>
                <a:r>
                  <a:rPr lang="en-US" sz="600" b="1" dirty="0" smtClean="0"/>
                  <a:t>4. Carlton: 5,657</a:t>
                </a:r>
                <a:endParaRPr lang="en-US" sz="700" b="1" dirty="0"/>
              </a:p>
            </p:txBody>
          </p:sp>
          <p:sp>
            <p:nvSpPr>
              <p:cNvPr id="306" name="TextBox 305"/>
              <p:cNvSpPr txBox="1"/>
              <p:nvPr/>
            </p:nvSpPr>
            <p:spPr>
              <a:xfrm>
                <a:off x="420846" y="4620981"/>
                <a:ext cx="936688" cy="184666"/>
              </a:xfrm>
              <a:prstGeom prst="rect">
                <a:avLst/>
              </a:prstGeom>
              <a:noFill/>
              <a:ln>
                <a:solidFill>
                  <a:schemeClr val="bg1">
                    <a:lumMod val="85000"/>
                  </a:schemeClr>
                </a:solidFill>
              </a:ln>
            </p:spPr>
            <p:txBody>
              <a:bodyPr wrap="square" rtlCol="0" anchor="ctr">
                <a:spAutoFit/>
              </a:bodyPr>
              <a:lstStyle>
                <a:defPPr>
                  <a:defRPr lang="en-US"/>
                </a:defPPr>
                <a:lvl1pPr algn="ctr">
                  <a:defRPr sz="600" b="1"/>
                </a:lvl1pPr>
              </a:lstStyle>
              <a:p>
                <a:r>
                  <a:rPr lang="en-US" dirty="0" smtClean="0"/>
                  <a:t>3. Collingwood: </a:t>
                </a:r>
                <a:r>
                  <a:rPr lang="en-US" dirty="0"/>
                  <a:t>8,333</a:t>
                </a:r>
              </a:p>
            </p:txBody>
          </p:sp>
          <p:sp>
            <p:nvSpPr>
              <p:cNvPr id="307" name="TextBox 306"/>
              <p:cNvSpPr txBox="1"/>
              <p:nvPr/>
            </p:nvSpPr>
            <p:spPr>
              <a:xfrm>
                <a:off x="504328" y="4012713"/>
                <a:ext cx="775552" cy="184666"/>
              </a:xfrm>
              <a:prstGeom prst="rect">
                <a:avLst/>
              </a:prstGeom>
              <a:noFill/>
              <a:ln>
                <a:solidFill>
                  <a:schemeClr val="bg1">
                    <a:lumMod val="85000"/>
                  </a:schemeClr>
                </a:solidFill>
              </a:ln>
            </p:spPr>
            <p:txBody>
              <a:bodyPr wrap="square" rtlCol="0" anchor="ctr">
                <a:spAutoFit/>
              </a:bodyPr>
              <a:lstStyle/>
              <a:p>
                <a:pPr algn="ctr"/>
                <a:r>
                  <a:rPr lang="en-US" sz="600" b="1" dirty="0" smtClean="0"/>
                  <a:t>_. ______: _,___</a:t>
                </a:r>
                <a:endParaRPr lang="en-US" sz="700" b="1" dirty="0"/>
              </a:p>
            </p:txBody>
          </p:sp>
          <p:sp>
            <p:nvSpPr>
              <p:cNvPr id="308" name="TextBox 307"/>
              <p:cNvSpPr txBox="1"/>
              <p:nvPr/>
            </p:nvSpPr>
            <p:spPr>
              <a:xfrm>
                <a:off x="428316" y="4197341"/>
                <a:ext cx="936688" cy="184666"/>
              </a:xfrm>
              <a:prstGeom prst="rect">
                <a:avLst/>
              </a:prstGeom>
              <a:noFill/>
              <a:ln>
                <a:solidFill>
                  <a:schemeClr val="bg1">
                    <a:lumMod val="85000"/>
                  </a:schemeClr>
                </a:solidFill>
              </a:ln>
            </p:spPr>
            <p:txBody>
              <a:bodyPr wrap="square" rtlCol="0" anchor="ctr">
                <a:spAutoFit/>
              </a:bodyPr>
              <a:lstStyle>
                <a:defPPr>
                  <a:defRPr lang="en-US"/>
                </a:defPPr>
                <a:lvl1pPr algn="ctr">
                  <a:defRPr sz="600" b="1"/>
                </a:lvl1pPr>
              </a:lstStyle>
              <a:p>
                <a:r>
                  <a:rPr lang="en-US" dirty="0" smtClean="0"/>
                  <a:t>1. Melbourne : 19,392</a:t>
                </a:r>
                <a:endParaRPr lang="en-US" dirty="0"/>
              </a:p>
            </p:txBody>
          </p:sp>
          <p:sp>
            <p:nvSpPr>
              <p:cNvPr id="309" name="Rectangle 308"/>
              <p:cNvSpPr/>
              <p:nvPr/>
            </p:nvSpPr>
            <p:spPr>
              <a:xfrm>
                <a:off x="1492774" y="4009020"/>
                <a:ext cx="86843" cy="88272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1493795" y="4166209"/>
                <a:ext cx="91174" cy="218198"/>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1" name="Group 310"/>
            <p:cNvGrpSpPr/>
            <p:nvPr/>
          </p:nvGrpSpPr>
          <p:grpSpPr>
            <a:xfrm>
              <a:off x="1691525" y="8184716"/>
              <a:ext cx="1504879" cy="1285657"/>
              <a:chOff x="135844" y="3792934"/>
              <a:chExt cx="1504879" cy="1285657"/>
            </a:xfrm>
          </p:grpSpPr>
          <p:sp>
            <p:nvSpPr>
              <p:cNvPr id="312" name="Rectangle 311"/>
              <p:cNvSpPr/>
              <p:nvPr/>
            </p:nvSpPr>
            <p:spPr>
              <a:xfrm>
                <a:off x="164310" y="3800801"/>
                <a:ext cx="1476413" cy="127779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p:cNvSpPr txBox="1"/>
              <p:nvPr/>
            </p:nvSpPr>
            <p:spPr>
              <a:xfrm>
                <a:off x="135844" y="3792934"/>
                <a:ext cx="788999" cy="184666"/>
              </a:xfrm>
              <a:prstGeom prst="rect">
                <a:avLst/>
              </a:prstGeom>
              <a:noFill/>
            </p:spPr>
            <p:txBody>
              <a:bodyPr wrap="none" rtlCol="0">
                <a:spAutoFit/>
              </a:bodyPr>
              <a:lstStyle/>
              <a:p>
                <a:r>
                  <a:rPr lang="en-US" sz="600" b="1" dirty="0" smtClean="0"/>
                  <a:t>Rank: Pop. Density</a:t>
                </a:r>
                <a:endParaRPr lang="en-US" sz="700" b="1" dirty="0"/>
              </a:p>
            </p:txBody>
          </p:sp>
          <p:sp>
            <p:nvSpPr>
              <p:cNvPr id="314" name="TextBox 313"/>
              <p:cNvSpPr txBox="1"/>
              <p:nvPr/>
            </p:nvSpPr>
            <p:spPr>
              <a:xfrm>
                <a:off x="304608" y="4393473"/>
                <a:ext cx="1169163" cy="215444"/>
              </a:xfrm>
              <a:prstGeom prst="rect">
                <a:avLst/>
              </a:prstGeom>
              <a:solidFill>
                <a:schemeClr val="bg1">
                  <a:lumMod val="65000"/>
                </a:schemeClr>
              </a:solidFill>
              <a:ln>
                <a:noFill/>
              </a:ln>
            </p:spPr>
            <p:txBody>
              <a:bodyPr wrap="square" rtlCol="0" anchor="ctr">
                <a:spAutoFit/>
              </a:bodyPr>
              <a:lstStyle/>
              <a:p>
                <a:pPr algn="ctr"/>
                <a:r>
                  <a:rPr lang="en-US" sz="800" b="1" dirty="0" smtClean="0"/>
                  <a:t>2. St Kilda: 10,901</a:t>
                </a:r>
                <a:endParaRPr lang="en-US" sz="900" b="1" dirty="0"/>
              </a:p>
            </p:txBody>
          </p:sp>
          <p:sp>
            <p:nvSpPr>
              <p:cNvPr id="315" name="Extract 314"/>
              <p:cNvSpPr/>
              <p:nvPr/>
            </p:nvSpPr>
            <p:spPr>
              <a:xfrm>
                <a:off x="1464722" y="3889594"/>
                <a:ext cx="141827" cy="87060"/>
              </a:xfrm>
              <a:prstGeom prst="flowChartExtra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Merge 315"/>
              <p:cNvSpPr/>
              <p:nvPr/>
            </p:nvSpPr>
            <p:spPr>
              <a:xfrm>
                <a:off x="1479826" y="4927245"/>
                <a:ext cx="122593" cy="97545"/>
              </a:xfrm>
              <a:prstGeom prst="flowChartMerg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TextBox 316"/>
              <p:cNvSpPr txBox="1"/>
              <p:nvPr/>
            </p:nvSpPr>
            <p:spPr>
              <a:xfrm>
                <a:off x="501469" y="4819192"/>
                <a:ext cx="789502" cy="184666"/>
              </a:xfrm>
              <a:prstGeom prst="rect">
                <a:avLst/>
              </a:prstGeom>
              <a:noFill/>
              <a:ln>
                <a:solidFill>
                  <a:schemeClr val="bg1">
                    <a:lumMod val="85000"/>
                  </a:schemeClr>
                </a:solidFill>
              </a:ln>
            </p:spPr>
            <p:txBody>
              <a:bodyPr wrap="square" rtlCol="0" anchor="ctr">
                <a:spAutoFit/>
              </a:bodyPr>
              <a:lstStyle/>
              <a:p>
                <a:pPr algn="ctr"/>
                <a:r>
                  <a:rPr lang="en-US" sz="600" b="1" dirty="0" smtClean="0"/>
                  <a:t>4. Carlton: 7,657</a:t>
                </a:r>
                <a:endParaRPr lang="en-US" sz="700" b="1" dirty="0"/>
              </a:p>
            </p:txBody>
          </p:sp>
          <p:sp>
            <p:nvSpPr>
              <p:cNvPr id="318" name="TextBox 317"/>
              <p:cNvSpPr txBox="1"/>
              <p:nvPr/>
            </p:nvSpPr>
            <p:spPr>
              <a:xfrm>
                <a:off x="420846" y="4620981"/>
                <a:ext cx="936688" cy="184666"/>
              </a:xfrm>
              <a:prstGeom prst="rect">
                <a:avLst/>
              </a:prstGeom>
              <a:noFill/>
              <a:ln>
                <a:solidFill>
                  <a:schemeClr val="bg1">
                    <a:lumMod val="85000"/>
                  </a:schemeClr>
                </a:solidFill>
              </a:ln>
            </p:spPr>
            <p:txBody>
              <a:bodyPr wrap="square" rtlCol="0" anchor="ctr">
                <a:spAutoFit/>
              </a:bodyPr>
              <a:lstStyle>
                <a:defPPr>
                  <a:defRPr lang="en-US"/>
                </a:defPPr>
                <a:lvl1pPr algn="ctr">
                  <a:defRPr sz="600" b="1"/>
                </a:lvl1pPr>
              </a:lstStyle>
              <a:p>
                <a:r>
                  <a:rPr lang="en-US" dirty="0" smtClean="0"/>
                  <a:t>3. Collingwood: 8,242</a:t>
                </a:r>
                <a:endParaRPr lang="en-US" dirty="0"/>
              </a:p>
            </p:txBody>
          </p:sp>
          <p:sp>
            <p:nvSpPr>
              <p:cNvPr id="319" name="TextBox 318"/>
              <p:cNvSpPr txBox="1"/>
              <p:nvPr/>
            </p:nvSpPr>
            <p:spPr>
              <a:xfrm>
                <a:off x="504328" y="4012713"/>
                <a:ext cx="775552" cy="184666"/>
              </a:xfrm>
              <a:prstGeom prst="rect">
                <a:avLst/>
              </a:prstGeom>
              <a:noFill/>
              <a:ln>
                <a:solidFill>
                  <a:schemeClr val="bg1">
                    <a:lumMod val="85000"/>
                  </a:schemeClr>
                </a:solidFill>
              </a:ln>
            </p:spPr>
            <p:txBody>
              <a:bodyPr wrap="square" rtlCol="0" anchor="ctr">
                <a:spAutoFit/>
              </a:bodyPr>
              <a:lstStyle/>
              <a:p>
                <a:pPr algn="ctr"/>
                <a:r>
                  <a:rPr lang="en-US" sz="600" b="1" dirty="0" smtClean="0"/>
                  <a:t>_. ______: _,___</a:t>
                </a:r>
                <a:endParaRPr lang="en-US" sz="700" b="1" dirty="0"/>
              </a:p>
            </p:txBody>
          </p:sp>
          <p:sp>
            <p:nvSpPr>
              <p:cNvPr id="320" name="TextBox 319"/>
              <p:cNvSpPr txBox="1"/>
              <p:nvPr/>
            </p:nvSpPr>
            <p:spPr>
              <a:xfrm>
                <a:off x="428316" y="4197341"/>
                <a:ext cx="936688" cy="184666"/>
              </a:xfrm>
              <a:prstGeom prst="rect">
                <a:avLst/>
              </a:prstGeom>
              <a:noFill/>
              <a:ln>
                <a:solidFill>
                  <a:schemeClr val="bg1">
                    <a:lumMod val="85000"/>
                  </a:schemeClr>
                </a:solidFill>
              </a:ln>
            </p:spPr>
            <p:txBody>
              <a:bodyPr wrap="square" rtlCol="0" anchor="ctr">
                <a:spAutoFit/>
              </a:bodyPr>
              <a:lstStyle>
                <a:defPPr>
                  <a:defRPr lang="en-US"/>
                </a:defPPr>
                <a:lvl1pPr algn="ctr">
                  <a:defRPr sz="600" b="1"/>
                </a:lvl1pPr>
              </a:lstStyle>
              <a:p>
                <a:r>
                  <a:rPr lang="en-US" dirty="0" smtClean="0"/>
                  <a:t>1. Melbourne : 29,331</a:t>
                </a:r>
                <a:endParaRPr lang="en-US" dirty="0"/>
              </a:p>
            </p:txBody>
          </p:sp>
          <p:sp>
            <p:nvSpPr>
              <p:cNvPr id="321" name="Rectangle 320"/>
              <p:cNvSpPr/>
              <p:nvPr/>
            </p:nvSpPr>
            <p:spPr>
              <a:xfrm>
                <a:off x="1492774" y="4009020"/>
                <a:ext cx="86843" cy="88272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p:cNvSpPr/>
              <p:nvPr/>
            </p:nvSpPr>
            <p:spPr>
              <a:xfrm>
                <a:off x="1493795" y="4166209"/>
                <a:ext cx="91174" cy="218198"/>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3" name="TextBox 322"/>
            <p:cNvSpPr txBox="1"/>
            <p:nvPr/>
          </p:nvSpPr>
          <p:spPr>
            <a:xfrm>
              <a:off x="157873" y="7921359"/>
              <a:ext cx="3038531" cy="184666"/>
            </a:xfrm>
            <a:prstGeom prst="rect">
              <a:avLst/>
            </a:prstGeom>
            <a:solidFill>
              <a:schemeClr val="bg1"/>
            </a:solidFill>
            <a:ln>
              <a:solidFill>
                <a:schemeClr val="bg1">
                  <a:lumMod val="75000"/>
                </a:schemeClr>
              </a:solidFill>
            </a:ln>
          </p:spPr>
          <p:txBody>
            <a:bodyPr wrap="square" rtlCol="0">
              <a:spAutoFit/>
            </a:bodyPr>
            <a:lstStyle/>
            <a:p>
              <a:r>
                <a:rPr lang="en-US" sz="600" dirty="0" smtClean="0"/>
                <a:t>Suburb Selected: St. Kilda 3182</a:t>
              </a:r>
              <a:endParaRPr lang="en-US" sz="800" dirty="0"/>
            </a:p>
          </p:txBody>
        </p:sp>
      </p:grpSp>
      <p:sp>
        <p:nvSpPr>
          <p:cNvPr id="332" name="TextBox 331"/>
          <p:cNvSpPr txBox="1"/>
          <p:nvPr/>
        </p:nvSpPr>
        <p:spPr>
          <a:xfrm>
            <a:off x="159735" y="5327064"/>
            <a:ext cx="1127130" cy="738664"/>
          </a:xfrm>
          <a:prstGeom prst="rect">
            <a:avLst/>
          </a:prstGeom>
          <a:noFill/>
          <a:ln w="25400" cmpd="dbl">
            <a:solidFill>
              <a:schemeClr val="bg1">
                <a:lumMod val="75000"/>
              </a:schemeClr>
            </a:solidFill>
          </a:ln>
        </p:spPr>
        <p:txBody>
          <a:bodyPr wrap="square" rtlCol="0">
            <a:spAutoFit/>
          </a:bodyPr>
          <a:lstStyle/>
          <a:p>
            <a:r>
              <a:rPr lang="en-US" sz="600" b="1" dirty="0"/>
              <a:t>Summary:</a:t>
            </a:r>
          </a:p>
          <a:p>
            <a:r>
              <a:rPr lang="en-US" sz="600" b="1" dirty="0"/>
              <a:t>Suburb</a:t>
            </a:r>
            <a:r>
              <a:rPr lang="en-US" sz="600" dirty="0"/>
              <a:t>: St Kilda</a:t>
            </a:r>
          </a:p>
          <a:p>
            <a:r>
              <a:rPr lang="en-US" sz="600" b="1" dirty="0"/>
              <a:t>Postcode</a:t>
            </a:r>
            <a:r>
              <a:rPr lang="en-US" sz="600" dirty="0"/>
              <a:t>: 3182</a:t>
            </a:r>
          </a:p>
          <a:p>
            <a:r>
              <a:rPr lang="en-US" sz="600" b="1" dirty="0"/>
              <a:t>Total Crime</a:t>
            </a:r>
            <a:r>
              <a:rPr lang="en-US" sz="600" dirty="0"/>
              <a:t>: 9,932</a:t>
            </a:r>
          </a:p>
          <a:p>
            <a:r>
              <a:rPr lang="en-US" sz="600" b="1" dirty="0"/>
              <a:t>Rank</a:t>
            </a:r>
            <a:r>
              <a:rPr lang="en-US" sz="600" dirty="0"/>
              <a:t>: 2 / 3456</a:t>
            </a:r>
          </a:p>
          <a:p>
            <a:r>
              <a:rPr lang="en-US" sz="600" b="1" dirty="0"/>
              <a:t>Pop Density</a:t>
            </a:r>
            <a:r>
              <a:rPr lang="en-US" sz="600" dirty="0"/>
              <a:t>: 10231</a:t>
            </a:r>
          </a:p>
          <a:p>
            <a:r>
              <a:rPr lang="en-US" sz="600" b="1" dirty="0" err="1"/>
              <a:t>Corr</a:t>
            </a:r>
            <a:r>
              <a:rPr lang="en-US" sz="600" dirty="0"/>
              <a:t>: (pop den / </a:t>
            </a:r>
            <a:r>
              <a:rPr lang="en-US" sz="600" b="1" dirty="0"/>
              <a:t>crime</a:t>
            </a:r>
            <a:r>
              <a:rPr lang="en-US" sz="600" dirty="0"/>
              <a:t>) : </a:t>
            </a:r>
            <a:r>
              <a:rPr lang="en-US" sz="600" dirty="0" smtClean="0"/>
              <a:t>0.88</a:t>
            </a:r>
            <a:endParaRPr lang="en-US" sz="1400" dirty="0"/>
          </a:p>
        </p:txBody>
      </p:sp>
      <p:cxnSp>
        <p:nvCxnSpPr>
          <p:cNvPr id="359" name="Elbow Connector 358"/>
          <p:cNvCxnSpPr>
            <a:stCxn id="169" idx="7"/>
            <a:endCxn id="324" idx="3"/>
          </p:cNvCxnSpPr>
          <p:nvPr/>
        </p:nvCxnSpPr>
        <p:spPr>
          <a:xfrm rot="16200000" flipH="1">
            <a:off x="801155" y="2370163"/>
            <a:ext cx="2680616" cy="224699"/>
          </a:xfrm>
          <a:prstGeom prst="bentConnector4">
            <a:avLst>
              <a:gd name="adj1" fmla="val -14480"/>
              <a:gd name="adj2" fmla="val 4227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0" name="TextBox 369"/>
          <p:cNvSpPr txBox="1"/>
          <p:nvPr/>
        </p:nvSpPr>
        <p:spPr>
          <a:xfrm>
            <a:off x="2898448" y="2431444"/>
            <a:ext cx="199252" cy="215444"/>
          </a:xfrm>
          <a:prstGeom prst="rect">
            <a:avLst/>
          </a:prstGeom>
          <a:solidFill>
            <a:schemeClr val="bg1">
              <a:lumMod val="85000"/>
            </a:schemeClr>
          </a:solidFill>
          <a:ln>
            <a:solidFill>
              <a:schemeClr val="accent1"/>
            </a:solidFill>
          </a:ln>
        </p:spPr>
        <p:txBody>
          <a:bodyPr wrap="square" rtlCol="0">
            <a:spAutoFit/>
          </a:bodyPr>
          <a:lstStyle/>
          <a:p>
            <a:pPr algn="ctr"/>
            <a:r>
              <a:rPr lang="en-US" sz="800" dirty="0" smtClean="0"/>
              <a:t>2</a:t>
            </a:r>
            <a:endParaRPr lang="en-US" sz="800" dirty="0"/>
          </a:p>
        </p:txBody>
      </p:sp>
      <p:cxnSp>
        <p:nvCxnSpPr>
          <p:cNvPr id="377" name="Elbow Connector 376"/>
          <p:cNvCxnSpPr>
            <a:stCxn id="169" idx="0"/>
            <a:endCxn id="326" idx="2"/>
          </p:cNvCxnSpPr>
          <p:nvPr/>
        </p:nvCxnSpPr>
        <p:spPr>
          <a:xfrm rot="16200000" flipH="1" flipV="1">
            <a:off x="-347342" y="1924438"/>
            <a:ext cx="3083120" cy="1419663"/>
          </a:xfrm>
          <a:prstGeom prst="bentConnector5">
            <a:avLst>
              <a:gd name="adj1" fmla="val -16055"/>
              <a:gd name="adj2" fmla="val -90201"/>
              <a:gd name="adj3" fmla="val 10741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3" name="Elbow Connector 382"/>
          <p:cNvCxnSpPr>
            <a:stCxn id="169" idx="1"/>
            <a:endCxn id="110" idx="6"/>
          </p:cNvCxnSpPr>
          <p:nvPr/>
        </p:nvCxnSpPr>
        <p:spPr>
          <a:xfrm rot="16200000" flipH="1">
            <a:off x="-165906" y="3087094"/>
            <a:ext cx="4980148" cy="1090369"/>
          </a:xfrm>
          <a:prstGeom prst="bentConnector4">
            <a:avLst>
              <a:gd name="adj1" fmla="val -13914"/>
              <a:gd name="adj2" fmla="val 146589"/>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6" name="TextBox 385"/>
          <p:cNvSpPr txBox="1"/>
          <p:nvPr/>
        </p:nvSpPr>
        <p:spPr>
          <a:xfrm>
            <a:off x="3080008" y="2831622"/>
            <a:ext cx="199252" cy="215444"/>
          </a:xfrm>
          <a:prstGeom prst="rect">
            <a:avLst/>
          </a:prstGeom>
          <a:solidFill>
            <a:schemeClr val="bg1">
              <a:lumMod val="85000"/>
            </a:schemeClr>
          </a:solidFill>
          <a:ln>
            <a:solidFill>
              <a:schemeClr val="accent1"/>
            </a:solidFill>
          </a:ln>
        </p:spPr>
        <p:txBody>
          <a:bodyPr wrap="square" rtlCol="0">
            <a:spAutoFit/>
          </a:bodyPr>
          <a:lstStyle/>
          <a:p>
            <a:pPr algn="ctr"/>
            <a:r>
              <a:rPr lang="en-US" sz="800" dirty="0" smtClean="0"/>
              <a:t>1</a:t>
            </a:r>
            <a:endParaRPr lang="en-US" sz="800" dirty="0"/>
          </a:p>
        </p:txBody>
      </p:sp>
      <p:sp>
        <p:nvSpPr>
          <p:cNvPr id="387" name="TextBox 386"/>
          <p:cNvSpPr txBox="1"/>
          <p:nvPr/>
        </p:nvSpPr>
        <p:spPr>
          <a:xfrm>
            <a:off x="3259620" y="3247256"/>
            <a:ext cx="199252" cy="215444"/>
          </a:xfrm>
          <a:prstGeom prst="rect">
            <a:avLst/>
          </a:prstGeom>
          <a:solidFill>
            <a:schemeClr val="bg1">
              <a:lumMod val="85000"/>
            </a:schemeClr>
          </a:solidFill>
          <a:ln>
            <a:solidFill>
              <a:schemeClr val="accent1"/>
            </a:solidFill>
          </a:ln>
        </p:spPr>
        <p:txBody>
          <a:bodyPr wrap="square" rtlCol="0">
            <a:spAutoFit/>
          </a:bodyPr>
          <a:lstStyle/>
          <a:p>
            <a:pPr algn="ctr"/>
            <a:r>
              <a:rPr lang="en-US" sz="800" smtClean="0"/>
              <a:t>3</a:t>
            </a:r>
            <a:endParaRPr lang="en-US" sz="800" dirty="0"/>
          </a:p>
        </p:txBody>
      </p:sp>
      <p:sp>
        <p:nvSpPr>
          <p:cNvPr id="389" name="TextBox 388"/>
          <p:cNvSpPr txBox="1"/>
          <p:nvPr/>
        </p:nvSpPr>
        <p:spPr>
          <a:xfrm>
            <a:off x="105356" y="4839313"/>
            <a:ext cx="199252" cy="215444"/>
          </a:xfrm>
          <a:prstGeom prst="rect">
            <a:avLst/>
          </a:prstGeom>
          <a:solidFill>
            <a:schemeClr val="bg1">
              <a:lumMod val="85000"/>
            </a:schemeClr>
          </a:solidFill>
          <a:ln>
            <a:solidFill>
              <a:schemeClr val="accent1"/>
            </a:solidFill>
          </a:ln>
        </p:spPr>
        <p:txBody>
          <a:bodyPr wrap="square" rtlCol="0">
            <a:spAutoFit/>
          </a:bodyPr>
          <a:lstStyle/>
          <a:p>
            <a:pPr algn="ctr"/>
            <a:r>
              <a:rPr lang="en-US" sz="800" dirty="0" smtClean="0"/>
              <a:t>1</a:t>
            </a:r>
            <a:endParaRPr lang="en-US" sz="800" dirty="0"/>
          </a:p>
        </p:txBody>
      </p:sp>
      <p:grpSp>
        <p:nvGrpSpPr>
          <p:cNvPr id="397" name="Group 396"/>
          <p:cNvGrpSpPr/>
          <p:nvPr/>
        </p:nvGrpSpPr>
        <p:grpSpPr>
          <a:xfrm>
            <a:off x="129681" y="3327000"/>
            <a:ext cx="2124132" cy="871984"/>
            <a:chOff x="129681" y="3327000"/>
            <a:chExt cx="2124132" cy="871984"/>
          </a:xfrm>
        </p:grpSpPr>
        <p:grpSp>
          <p:nvGrpSpPr>
            <p:cNvPr id="327" name="Group 326"/>
            <p:cNvGrpSpPr/>
            <p:nvPr/>
          </p:nvGrpSpPr>
          <p:grpSpPr>
            <a:xfrm>
              <a:off x="129681" y="3446656"/>
              <a:ext cx="2124132" cy="752328"/>
              <a:chOff x="547409" y="3360315"/>
              <a:chExt cx="2124132" cy="752328"/>
            </a:xfrm>
          </p:grpSpPr>
          <p:pic>
            <p:nvPicPr>
              <p:cNvPr id="324" name="Picture 3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257" y="3360315"/>
                <a:ext cx="1422284" cy="752328"/>
              </a:xfrm>
              <a:prstGeom prst="rect">
                <a:avLst/>
              </a:prstGeom>
            </p:spPr>
          </p:pic>
          <p:pic>
            <p:nvPicPr>
              <p:cNvPr id="326" name="Picture 3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409" y="3360510"/>
                <a:ext cx="709409" cy="728979"/>
              </a:xfrm>
              <a:prstGeom prst="rect">
                <a:avLst/>
              </a:prstGeom>
            </p:spPr>
          </p:pic>
        </p:grpSp>
        <p:pic>
          <p:nvPicPr>
            <p:cNvPr id="392" name="Picture 39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03" y="3327000"/>
              <a:ext cx="2111209" cy="143961"/>
            </a:xfrm>
            <a:prstGeom prst="rect">
              <a:avLst/>
            </a:prstGeom>
          </p:spPr>
        </p:pic>
      </p:grpSp>
      <p:sp>
        <p:nvSpPr>
          <p:cNvPr id="398" name="TextBox 397"/>
          <p:cNvSpPr txBox="1"/>
          <p:nvPr/>
        </p:nvSpPr>
        <p:spPr>
          <a:xfrm>
            <a:off x="313287" y="4833495"/>
            <a:ext cx="968893" cy="461665"/>
          </a:xfrm>
          <a:prstGeom prst="rect">
            <a:avLst/>
          </a:prstGeom>
          <a:solidFill>
            <a:schemeClr val="bg1"/>
          </a:solidFill>
          <a:ln>
            <a:noFill/>
          </a:ln>
        </p:spPr>
        <p:txBody>
          <a:bodyPr wrap="square" rtlCol="0">
            <a:spAutoFit/>
          </a:bodyPr>
          <a:lstStyle/>
          <a:p>
            <a:r>
              <a:rPr lang="en-US" sz="600" dirty="0" smtClean="0">
                <a:solidFill>
                  <a:schemeClr val="accent1">
                    <a:lumMod val="75000"/>
                  </a:schemeClr>
                </a:solidFill>
                <a:latin typeface="Apple Chancery" charset="0"/>
                <a:ea typeface="Apple Chancery" charset="0"/>
                <a:cs typeface="Apple Chancery" charset="0"/>
              </a:rPr>
              <a:t>Summary of data and statistics depending on what is selected (axis, section, suburb)  </a:t>
            </a:r>
            <a:endParaRPr lang="en-US" sz="800" dirty="0">
              <a:solidFill>
                <a:schemeClr val="accent1">
                  <a:lumMod val="75000"/>
                </a:schemeClr>
              </a:solidFill>
              <a:latin typeface="Apple Chancery" charset="0"/>
              <a:ea typeface="Apple Chancery" charset="0"/>
              <a:cs typeface="Apple Chancery" charset="0"/>
            </a:endParaRPr>
          </a:p>
        </p:txBody>
      </p:sp>
      <p:sp>
        <p:nvSpPr>
          <p:cNvPr id="399" name="Oval 398"/>
          <p:cNvSpPr/>
          <p:nvPr/>
        </p:nvSpPr>
        <p:spPr>
          <a:xfrm>
            <a:off x="541509" y="1839920"/>
            <a:ext cx="118408" cy="13195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647777" y="1563917"/>
            <a:ext cx="295329" cy="279361"/>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3" name="Group 462"/>
          <p:cNvGrpSpPr/>
          <p:nvPr/>
        </p:nvGrpSpPr>
        <p:grpSpPr>
          <a:xfrm>
            <a:off x="113047" y="7564230"/>
            <a:ext cx="1375586" cy="353312"/>
            <a:chOff x="114035" y="7683638"/>
            <a:chExt cx="1632231" cy="276999"/>
          </a:xfrm>
        </p:grpSpPr>
        <p:sp>
          <p:nvSpPr>
            <p:cNvPr id="390" name="TextBox 389"/>
            <p:cNvSpPr txBox="1"/>
            <p:nvPr/>
          </p:nvSpPr>
          <p:spPr>
            <a:xfrm>
              <a:off x="114035" y="7710899"/>
              <a:ext cx="199252" cy="215444"/>
            </a:xfrm>
            <a:prstGeom prst="rect">
              <a:avLst/>
            </a:prstGeom>
            <a:solidFill>
              <a:schemeClr val="bg1">
                <a:lumMod val="85000"/>
              </a:schemeClr>
            </a:solidFill>
            <a:ln>
              <a:solidFill>
                <a:schemeClr val="accent1"/>
              </a:solidFill>
            </a:ln>
          </p:spPr>
          <p:txBody>
            <a:bodyPr wrap="square" rtlCol="0">
              <a:spAutoFit/>
            </a:bodyPr>
            <a:lstStyle/>
            <a:p>
              <a:pPr algn="ctr"/>
              <a:r>
                <a:rPr lang="en-US" sz="800" dirty="0" smtClean="0"/>
                <a:t>2</a:t>
              </a:r>
              <a:endParaRPr lang="en-US" sz="800" dirty="0"/>
            </a:p>
          </p:txBody>
        </p:sp>
        <p:sp>
          <p:nvSpPr>
            <p:cNvPr id="401" name="TextBox 400"/>
            <p:cNvSpPr txBox="1"/>
            <p:nvPr/>
          </p:nvSpPr>
          <p:spPr>
            <a:xfrm>
              <a:off x="324884" y="7683638"/>
              <a:ext cx="1421382" cy="276999"/>
            </a:xfrm>
            <a:prstGeom prst="rect">
              <a:avLst/>
            </a:prstGeom>
            <a:solidFill>
              <a:schemeClr val="bg1"/>
            </a:solidFill>
            <a:ln>
              <a:noFill/>
            </a:ln>
          </p:spPr>
          <p:txBody>
            <a:bodyPr wrap="square" rtlCol="0">
              <a:spAutoFit/>
            </a:bodyPr>
            <a:lstStyle/>
            <a:p>
              <a:r>
                <a:rPr lang="en-US" sz="600" dirty="0">
                  <a:solidFill>
                    <a:schemeClr val="accent1">
                      <a:lumMod val="75000"/>
                    </a:schemeClr>
                  </a:solidFill>
                  <a:latin typeface="Apple Chancery" charset="0"/>
                  <a:ea typeface="Apple Chancery" charset="0"/>
                  <a:cs typeface="Apple Chancery" charset="0"/>
                </a:rPr>
                <a:t>Ranking of suburb compared to crime, attribute selected</a:t>
              </a:r>
            </a:p>
          </p:txBody>
        </p:sp>
      </p:grpSp>
      <p:sp>
        <p:nvSpPr>
          <p:cNvPr id="402" name="TextBox 401"/>
          <p:cNvSpPr txBox="1"/>
          <p:nvPr/>
        </p:nvSpPr>
        <p:spPr>
          <a:xfrm>
            <a:off x="3760159" y="1861725"/>
            <a:ext cx="3029181" cy="3323987"/>
          </a:xfrm>
          <a:prstGeom prst="rect">
            <a:avLst/>
          </a:prstGeom>
          <a:noFill/>
        </p:spPr>
        <p:txBody>
          <a:bodyPr wrap="square" rtlCol="0">
            <a:spAutoFit/>
          </a:bodyPr>
          <a:lstStyle/>
          <a:p>
            <a:pPr marL="171450" indent="-171450">
              <a:buFont typeface="Arial" charset="0"/>
              <a:buChar char="•"/>
            </a:pPr>
            <a:r>
              <a:rPr lang="en-US" sz="1000" dirty="0" smtClean="0"/>
              <a:t>Select total of all crime, or just property or personal related crimes</a:t>
            </a:r>
          </a:p>
          <a:p>
            <a:pPr marL="171450" indent="-171450">
              <a:buFont typeface="Arial" charset="0"/>
              <a:buChar char="•"/>
            </a:pPr>
            <a:r>
              <a:rPr lang="en-US" sz="1000" dirty="0" smtClean="0"/>
              <a:t>Size of bubble shows relative size of attribute value (this may need some testing, as it might not scale well, an alternative is to use points and use the axis as a scale).</a:t>
            </a:r>
          </a:p>
          <a:p>
            <a:pPr marL="171450" indent="-171450">
              <a:buFont typeface="Arial" charset="0"/>
              <a:buChar char="•"/>
            </a:pPr>
            <a:r>
              <a:rPr lang="en-US" sz="1000" dirty="0" smtClean="0"/>
              <a:t>Select an axis or section of the radar to  swap the data displayed in the Summary display panel based on what is selected (axis, section, suburb).  It might be possible to allow selection of multiple suburbs.</a:t>
            </a:r>
          </a:p>
          <a:p>
            <a:pPr marL="171450" indent="-171450">
              <a:buFont typeface="Arial" charset="0"/>
              <a:buChar char="•"/>
            </a:pPr>
            <a:r>
              <a:rPr lang="en-US" sz="1000" dirty="0" smtClean="0"/>
              <a:t>Selecting anything focuses the rankings panels on either to top n, or if one suburb selected it shows its rank, if multiple suburbs are selected, then the rank scrolling device shows those suburbs specifically and not non-selected suburbs</a:t>
            </a:r>
          </a:p>
          <a:p>
            <a:pPr marL="171450" indent="-171450">
              <a:buFont typeface="Arial" charset="0"/>
              <a:buChar char="•"/>
            </a:pPr>
            <a:r>
              <a:rPr lang="en-US" sz="1000" dirty="0" smtClean="0"/>
              <a:t>Selecting a suburb (or perhaps double clicking it shows where that suburb is in each other axis, so the user can select those easily and so change the data displayed in the panels and attributes ranked.</a:t>
            </a:r>
          </a:p>
          <a:p>
            <a:pPr marL="171450" indent="-171450">
              <a:buFont typeface="Arial" charset="0"/>
              <a:buChar char="•"/>
            </a:pPr>
            <a:r>
              <a:rPr lang="en-US" sz="1000" dirty="0" smtClean="0"/>
              <a:t>Animate the visualisation so it “sweeps” around the axes, highlighting outliers or the selected suburb.</a:t>
            </a:r>
          </a:p>
        </p:txBody>
      </p:sp>
      <p:sp>
        <p:nvSpPr>
          <p:cNvPr id="476" name="TextBox 475"/>
          <p:cNvSpPr txBox="1"/>
          <p:nvPr/>
        </p:nvSpPr>
        <p:spPr>
          <a:xfrm>
            <a:off x="3799496" y="5587436"/>
            <a:ext cx="2914413" cy="4093428"/>
          </a:xfrm>
          <a:prstGeom prst="rect">
            <a:avLst/>
          </a:prstGeom>
          <a:noFill/>
        </p:spPr>
        <p:txBody>
          <a:bodyPr wrap="square" rtlCol="0">
            <a:spAutoFit/>
          </a:bodyPr>
          <a:lstStyle/>
          <a:p>
            <a:r>
              <a:rPr lang="en-US" sz="1000" b="1" dirty="0" smtClean="0"/>
              <a:t>Advantages:</a:t>
            </a:r>
          </a:p>
          <a:p>
            <a:pPr marL="171450" indent="-171450">
              <a:buFont typeface="Arial" charset="0"/>
              <a:buChar char="•"/>
            </a:pPr>
            <a:r>
              <a:rPr lang="en-US" sz="1000" dirty="0" smtClean="0"/>
              <a:t>Innovative and eye-catching design can make this an effective presentation tool and also generate more interest in the topic compared to a boring, conservative or too-often seen representation. </a:t>
            </a:r>
          </a:p>
          <a:p>
            <a:pPr marL="171450" indent="-171450">
              <a:buFont typeface="Arial" charset="0"/>
              <a:buChar char="•"/>
            </a:pPr>
            <a:r>
              <a:rPr lang="en-US" sz="1000" dirty="0" smtClean="0"/>
              <a:t> Shows all attributes of the data in a single display, to quickly identify stand-out features</a:t>
            </a:r>
          </a:p>
          <a:p>
            <a:pPr marL="171450" indent="-171450">
              <a:buFont typeface="Arial" charset="0"/>
              <a:buChar char="•"/>
            </a:pPr>
            <a:r>
              <a:rPr lang="en-US" sz="1000" dirty="0" smtClean="0"/>
              <a:t>Could work nicely in 3D as well as 2D</a:t>
            </a:r>
          </a:p>
          <a:p>
            <a:pPr marL="171450" indent="-171450">
              <a:buFont typeface="Arial" charset="0"/>
              <a:buChar char="•"/>
            </a:pPr>
            <a:r>
              <a:rPr lang="en-US" sz="1000" dirty="0" smtClean="0"/>
              <a:t>Easy to extend by adding more analytical/data panels, selectors to reduce or concentrate on specific factors or ranges</a:t>
            </a:r>
          </a:p>
          <a:p>
            <a:r>
              <a:rPr lang="en-US" sz="1000" b="1" dirty="0" smtClean="0"/>
              <a:t>Disadvantages:</a:t>
            </a:r>
          </a:p>
          <a:p>
            <a:pPr marL="171450" indent="-171450">
              <a:buFont typeface="Arial" charset="0"/>
              <a:buChar char="•"/>
            </a:pPr>
            <a:r>
              <a:rPr lang="en-US" sz="1000" dirty="0" smtClean="0"/>
              <a:t>Too busy with all suburbs in the state </a:t>
            </a:r>
            <a:r>
              <a:rPr lang="mr-IN" sz="1000" dirty="0" smtClean="0"/>
              <a:t>–</a:t>
            </a:r>
            <a:r>
              <a:rPr lang="en-US" sz="1000" dirty="0" smtClean="0"/>
              <a:t> may not scale well for other states</a:t>
            </a:r>
          </a:p>
          <a:p>
            <a:pPr marL="171450" indent="-171450">
              <a:buFont typeface="Arial" charset="0"/>
              <a:buChar char="•"/>
            </a:pPr>
            <a:r>
              <a:rPr lang="en-US" sz="1000" dirty="0" smtClean="0"/>
              <a:t>Might be difficult to find a suburb of interest </a:t>
            </a:r>
            <a:r>
              <a:rPr lang="mr-IN" sz="1000" dirty="0" smtClean="0"/>
              <a:t>–</a:t>
            </a:r>
            <a:r>
              <a:rPr lang="en-US" sz="1000" dirty="0" smtClean="0"/>
              <a:t> might need to add a suburb search or lookup</a:t>
            </a:r>
          </a:p>
          <a:p>
            <a:pPr marL="171450" indent="-171450">
              <a:buFont typeface="Arial" charset="0"/>
              <a:buChar char="•"/>
            </a:pPr>
            <a:r>
              <a:rPr lang="en-US" sz="1000" dirty="0" smtClean="0"/>
              <a:t>Is actually a little simplistic, with limited usefulness outside of its direct function, so may not meet all the future needs of a sociologist without significant modification or extension.</a:t>
            </a:r>
          </a:p>
          <a:p>
            <a:pPr marL="171450" indent="-171450">
              <a:buFont typeface="Arial" charset="0"/>
              <a:buChar char="•"/>
            </a:pPr>
            <a:r>
              <a:rPr lang="en-US" sz="1000" dirty="0" smtClean="0"/>
              <a:t>Might need a big display to make navigation and selection even possible.</a:t>
            </a:r>
          </a:p>
          <a:p>
            <a:r>
              <a:rPr lang="en-US" sz="1000" b="1" dirty="0" smtClean="0"/>
              <a:t>Feasibility:</a:t>
            </a:r>
          </a:p>
          <a:p>
            <a:pPr marL="171450" indent="-171450">
              <a:buFont typeface="Arial" charset="0"/>
              <a:buChar char="•"/>
            </a:pPr>
            <a:r>
              <a:rPr lang="en-US" sz="1000" dirty="0" smtClean="0"/>
              <a:t>Not a standard chart type in the usual data visualisation products, so this needs to be custom coded, for example in </a:t>
            </a:r>
            <a:r>
              <a:rPr lang="en-US" sz="1000" dirty="0" err="1" smtClean="0"/>
              <a:t>Javascript</a:t>
            </a:r>
            <a:r>
              <a:rPr lang="en-US" sz="1000" dirty="0" smtClean="0"/>
              <a:t>/D3.</a:t>
            </a:r>
          </a:p>
        </p:txBody>
      </p:sp>
    </p:spTree>
    <p:extLst>
      <p:ext uri="{BB962C8B-B14F-4D97-AF65-F5344CB8AC3E}">
        <p14:creationId xmlns:p14="http://schemas.microsoft.com/office/powerpoint/2010/main" val="815538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5915025" cy="380043"/>
          </a:xfrm>
        </p:spPr>
        <p:txBody>
          <a:bodyPr>
            <a:noAutofit/>
          </a:bodyPr>
          <a:lstStyle/>
          <a:p>
            <a:r>
              <a:rPr lang="en-US" sz="1800" b="1" dirty="0" smtClean="0">
                <a:ea typeface="Helvetica" charset="0"/>
                <a:cs typeface="Helvetica" charset="0"/>
              </a:rPr>
              <a:t>Sheet 5 </a:t>
            </a:r>
            <a:r>
              <a:rPr lang="mr-IN" sz="1800" b="1" dirty="0" smtClean="0">
                <a:ea typeface="Helvetica" charset="0"/>
                <a:cs typeface="Helvetica" charset="0"/>
              </a:rPr>
              <a:t>–</a:t>
            </a:r>
            <a:r>
              <a:rPr lang="en-US" sz="1800" b="1" dirty="0" smtClean="0">
                <a:ea typeface="Helvetica" charset="0"/>
                <a:cs typeface="Helvetica" charset="0"/>
              </a:rPr>
              <a:t> </a:t>
            </a:r>
            <a:r>
              <a:rPr lang="en-US" sz="1800" b="1" dirty="0" err="1" smtClean="0">
                <a:ea typeface="Helvetica" charset="0"/>
                <a:cs typeface="Helvetica" charset="0"/>
              </a:rPr>
              <a:t>Realisation</a:t>
            </a:r>
            <a:endParaRPr lang="en-US" sz="1800" b="1" dirty="0">
              <a:ea typeface="Helvetica" charset="0"/>
              <a:cs typeface="Helvetica" charset="0"/>
            </a:endParaRPr>
          </a:p>
        </p:txBody>
      </p:sp>
      <p:sp>
        <p:nvSpPr>
          <p:cNvPr id="10" name="Rectangle 9"/>
          <p:cNvSpPr/>
          <p:nvPr/>
        </p:nvSpPr>
        <p:spPr>
          <a:xfrm>
            <a:off x="37324" y="307910"/>
            <a:ext cx="3704252" cy="583163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1575" y="307912"/>
            <a:ext cx="3072883" cy="137158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41574" y="1687987"/>
            <a:ext cx="3072883" cy="445155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24" y="6139543"/>
            <a:ext cx="6777133" cy="368559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735659" y="6148038"/>
            <a:ext cx="3078797" cy="3677097"/>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323" y="347809"/>
            <a:ext cx="572593" cy="215444"/>
          </a:xfrm>
          <a:prstGeom prst="rect">
            <a:avLst/>
          </a:prstGeom>
          <a:noFill/>
        </p:spPr>
        <p:txBody>
          <a:bodyPr wrap="none" rtlCol="0">
            <a:spAutoFit/>
          </a:bodyPr>
          <a:lstStyle/>
          <a:p>
            <a:r>
              <a:rPr lang="en-US" sz="800" b="1" dirty="0" smtClean="0"/>
              <a:t>2. Layout</a:t>
            </a:r>
            <a:endParaRPr lang="en-US" sz="800" b="1" dirty="0"/>
          </a:p>
        </p:txBody>
      </p:sp>
      <p:sp>
        <p:nvSpPr>
          <p:cNvPr id="17" name="TextBox 16"/>
          <p:cNvSpPr txBox="1"/>
          <p:nvPr/>
        </p:nvSpPr>
        <p:spPr>
          <a:xfrm>
            <a:off x="3712078" y="1679490"/>
            <a:ext cx="760144" cy="215444"/>
          </a:xfrm>
          <a:prstGeom prst="rect">
            <a:avLst/>
          </a:prstGeom>
          <a:noFill/>
        </p:spPr>
        <p:txBody>
          <a:bodyPr wrap="none" rtlCol="0">
            <a:spAutoFit/>
          </a:bodyPr>
          <a:lstStyle/>
          <a:p>
            <a:r>
              <a:rPr lang="en-US" sz="800" b="1" dirty="0" smtClean="0"/>
              <a:t>3. Operations</a:t>
            </a:r>
            <a:endParaRPr lang="en-US" sz="800" b="1" dirty="0"/>
          </a:p>
        </p:txBody>
      </p:sp>
      <p:sp>
        <p:nvSpPr>
          <p:cNvPr id="18" name="TextBox 17"/>
          <p:cNvSpPr txBox="1"/>
          <p:nvPr/>
        </p:nvSpPr>
        <p:spPr>
          <a:xfrm>
            <a:off x="-1021" y="6139543"/>
            <a:ext cx="526106" cy="215444"/>
          </a:xfrm>
          <a:prstGeom prst="rect">
            <a:avLst/>
          </a:prstGeom>
          <a:noFill/>
        </p:spPr>
        <p:txBody>
          <a:bodyPr wrap="none" rtlCol="0">
            <a:spAutoFit/>
          </a:bodyPr>
          <a:lstStyle/>
          <a:p>
            <a:r>
              <a:rPr lang="en-US" sz="800" b="1" dirty="0" smtClean="0"/>
              <a:t>4. Focus</a:t>
            </a:r>
            <a:endParaRPr lang="en-US" sz="800" b="1" dirty="0"/>
          </a:p>
        </p:txBody>
      </p:sp>
      <p:sp>
        <p:nvSpPr>
          <p:cNvPr id="262" name="TextBox 261"/>
          <p:cNvSpPr txBox="1"/>
          <p:nvPr/>
        </p:nvSpPr>
        <p:spPr>
          <a:xfrm>
            <a:off x="3735659" y="310947"/>
            <a:ext cx="830677" cy="215444"/>
          </a:xfrm>
          <a:prstGeom prst="rect">
            <a:avLst/>
          </a:prstGeom>
          <a:noFill/>
        </p:spPr>
        <p:txBody>
          <a:bodyPr wrap="none" rtlCol="0">
            <a:spAutoFit/>
          </a:bodyPr>
          <a:lstStyle/>
          <a:p>
            <a:r>
              <a:rPr lang="en-US" sz="800" b="1" dirty="0" smtClean="0"/>
              <a:t>1. Information </a:t>
            </a:r>
            <a:endParaRPr lang="en-US" sz="800" b="1" dirty="0"/>
          </a:p>
        </p:txBody>
      </p:sp>
      <p:sp>
        <p:nvSpPr>
          <p:cNvPr id="283" name="TextBox 282"/>
          <p:cNvSpPr txBox="1"/>
          <p:nvPr/>
        </p:nvSpPr>
        <p:spPr>
          <a:xfrm>
            <a:off x="3697314" y="6128002"/>
            <a:ext cx="538930" cy="215444"/>
          </a:xfrm>
          <a:prstGeom prst="rect">
            <a:avLst/>
          </a:prstGeom>
          <a:noFill/>
        </p:spPr>
        <p:txBody>
          <a:bodyPr wrap="none" rtlCol="0">
            <a:spAutoFit/>
          </a:bodyPr>
          <a:lstStyle/>
          <a:p>
            <a:r>
              <a:rPr lang="en-US" sz="800" b="1" dirty="0" smtClean="0"/>
              <a:t>5. Detail</a:t>
            </a:r>
            <a:endParaRPr lang="en-US" sz="800" b="1" dirty="0"/>
          </a:p>
        </p:txBody>
      </p:sp>
      <p:sp>
        <p:nvSpPr>
          <p:cNvPr id="19" name="TextBox 18"/>
          <p:cNvSpPr txBox="1"/>
          <p:nvPr/>
        </p:nvSpPr>
        <p:spPr>
          <a:xfrm>
            <a:off x="3811061" y="569683"/>
            <a:ext cx="2826145" cy="1077218"/>
          </a:xfrm>
          <a:prstGeom prst="rect">
            <a:avLst/>
          </a:prstGeom>
          <a:noFill/>
        </p:spPr>
        <p:txBody>
          <a:bodyPr wrap="square" rtlCol="0">
            <a:spAutoFit/>
          </a:bodyPr>
          <a:lstStyle/>
          <a:p>
            <a:r>
              <a:rPr lang="en-AU" sz="800" dirty="0" smtClean="0"/>
              <a:t>Title: Crime Radar</a:t>
            </a:r>
          </a:p>
          <a:p>
            <a:r>
              <a:rPr lang="en-AU" sz="800" dirty="0" smtClean="0"/>
              <a:t>Author: Alen Bednjacic</a:t>
            </a:r>
          </a:p>
          <a:p>
            <a:r>
              <a:rPr lang="en-AU" sz="800" dirty="0" smtClean="0"/>
              <a:t>Date: 19 March 2017</a:t>
            </a:r>
          </a:p>
          <a:p>
            <a:r>
              <a:rPr lang="en-AU" sz="800" dirty="0" smtClean="0"/>
              <a:t>Sheet: Alternative Design Option</a:t>
            </a:r>
          </a:p>
          <a:p>
            <a:r>
              <a:rPr lang="en-AU" sz="800" dirty="0" smtClean="0"/>
              <a:t>Task: Display Crime in Victoria in each suburb showing the influence of the data attributes around mobility, population density and demographics.</a:t>
            </a:r>
            <a:endParaRPr lang="en-US" sz="800" dirty="0" smtClean="0"/>
          </a:p>
          <a:p>
            <a:pPr marL="171450" indent="-171450">
              <a:buFont typeface="Arial" charset="0"/>
              <a:buChar char="•"/>
            </a:pPr>
            <a:endParaRPr lang="en-US" sz="800" dirty="0"/>
          </a:p>
        </p:txBody>
      </p:sp>
    </p:spTree>
    <p:extLst>
      <p:ext uri="{BB962C8B-B14F-4D97-AF65-F5344CB8AC3E}">
        <p14:creationId xmlns:p14="http://schemas.microsoft.com/office/powerpoint/2010/main" val="2029839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1400" dirty="0" smtClean="0"/>
              <a:t>Five Design Sheet methodology:</a:t>
            </a:r>
          </a:p>
          <a:p>
            <a:pPr lvl="1"/>
            <a:r>
              <a:rPr lang="en-US" sz="1100" dirty="0" smtClean="0"/>
              <a:t>Jonathan </a:t>
            </a:r>
            <a:r>
              <a:rPr lang="en-US" sz="1100" dirty="0"/>
              <a:t>C. Roberts, Chris </a:t>
            </a:r>
            <a:r>
              <a:rPr lang="en-US" sz="1100" dirty="0" err="1"/>
              <a:t>Headleand</a:t>
            </a:r>
            <a:r>
              <a:rPr lang="en-US" sz="1100" dirty="0"/>
              <a:t>, and Panagiotis D. </a:t>
            </a:r>
            <a:r>
              <a:rPr lang="en-US" sz="1100" dirty="0" err="1"/>
              <a:t>Ritsos</a:t>
            </a:r>
            <a:r>
              <a:rPr lang="en-US" sz="1100" dirty="0"/>
              <a:t>, “Sketching Designs Using the </a:t>
            </a:r>
            <a:r>
              <a:rPr lang="en-US" sz="1100" dirty="0" smtClean="0"/>
              <a:t>Five Design-Sheet </a:t>
            </a:r>
            <a:r>
              <a:rPr lang="en-US" sz="1100" dirty="0"/>
              <a:t>Methodology,” Visualization and Computer Graphics, IEEE Transactions on , </a:t>
            </a:r>
            <a:r>
              <a:rPr lang="en-US" sz="1100" dirty="0" err="1"/>
              <a:t>vol.PP</a:t>
            </a:r>
            <a:r>
              <a:rPr lang="en-US" sz="1100" dirty="0"/>
              <a:t>, </a:t>
            </a:r>
            <a:r>
              <a:rPr lang="en-US" sz="1100" dirty="0" smtClean="0"/>
              <a:t>no.99, pp.1,1</a:t>
            </a:r>
            <a:endParaRPr lang="en-US" sz="1100" dirty="0"/>
          </a:p>
          <a:p>
            <a:pPr lvl="1"/>
            <a:r>
              <a:rPr lang="en-US" sz="1100" dirty="0" smtClean="0">
                <a:hlinkClick r:id="rId2"/>
              </a:rPr>
              <a:t>http</a:t>
            </a:r>
            <a:r>
              <a:rPr lang="en-US" sz="1100" dirty="0">
                <a:hlinkClick r:id="rId2"/>
              </a:rPr>
              <a:t>://</a:t>
            </a:r>
            <a:r>
              <a:rPr lang="en-US" sz="1100" dirty="0" smtClean="0">
                <a:hlinkClick r:id="rId2"/>
              </a:rPr>
              <a:t>fds.design</a:t>
            </a:r>
            <a:endParaRPr lang="en-US" sz="1100" dirty="0" smtClean="0"/>
          </a:p>
          <a:p>
            <a:r>
              <a:rPr lang="en-US" sz="1400" dirty="0" smtClean="0"/>
              <a:t> Text Books:</a:t>
            </a:r>
          </a:p>
          <a:p>
            <a:pPr lvl="1"/>
            <a:r>
              <a:rPr lang="en-US" sz="1100" dirty="0" smtClean="0"/>
              <a:t>Visualisation Analysis and Design, Tamara </a:t>
            </a:r>
            <a:r>
              <a:rPr lang="en-US" sz="1100" dirty="0" err="1" smtClean="0"/>
              <a:t>Munzner</a:t>
            </a:r>
            <a:r>
              <a:rPr lang="en-US" sz="1100" dirty="0" smtClean="0"/>
              <a:t>, </a:t>
            </a:r>
            <a:r>
              <a:rPr lang="en-US" sz="1100" dirty="0"/>
              <a:t>A K Peters/CRC Press </a:t>
            </a:r>
            <a:r>
              <a:rPr lang="en-US" sz="1100" dirty="0" smtClean="0"/>
              <a:t>2014, </a:t>
            </a:r>
            <a:r>
              <a:rPr lang="mr-IN" sz="1100" dirty="0" err="1"/>
              <a:t>eBook</a:t>
            </a:r>
            <a:r>
              <a:rPr lang="mr-IN" sz="1100" dirty="0"/>
              <a:t> ISBN: </a:t>
            </a:r>
            <a:r>
              <a:rPr lang="mr-IN" sz="1100" dirty="0" smtClean="0"/>
              <a:t>978-1-4665-0893-4</a:t>
            </a:r>
            <a:r>
              <a:rPr lang="en-AU" sz="1100" dirty="0" smtClean="0"/>
              <a:t>, Chapters 1-3.</a:t>
            </a:r>
          </a:p>
          <a:p>
            <a:r>
              <a:rPr lang="en-AU" sz="1400" dirty="0" smtClean="0"/>
              <a:t>Crime Data and example visualisations:</a:t>
            </a:r>
          </a:p>
          <a:p>
            <a:pPr lvl="1"/>
            <a:r>
              <a:rPr lang="en-AU" sz="1100" dirty="0">
                <a:hlinkClick r:id="rId3"/>
              </a:rPr>
              <a:t>https://</a:t>
            </a:r>
            <a:r>
              <a:rPr lang="en-AU" sz="1100" dirty="0" smtClean="0">
                <a:hlinkClick r:id="rId3"/>
              </a:rPr>
              <a:t>www.crimestatistics.vic.gov.au</a:t>
            </a:r>
            <a:endParaRPr lang="en-US" sz="1100" dirty="0">
              <a:hlinkClick r:id="rId3"/>
            </a:endParaRPr>
          </a:p>
          <a:p>
            <a:r>
              <a:rPr lang="en-US" sz="1400" dirty="0" smtClean="0"/>
              <a:t>Other:</a:t>
            </a:r>
            <a:endParaRPr lang="en-US" sz="1400" dirty="0"/>
          </a:p>
          <a:p>
            <a:pPr lvl="1"/>
            <a:r>
              <a:rPr lang="en-US" sz="1100" dirty="0" smtClean="0"/>
              <a:t>Various un-</a:t>
            </a:r>
            <a:r>
              <a:rPr lang="en-US" sz="1100" dirty="0" err="1" smtClean="0"/>
              <a:t>labled</a:t>
            </a:r>
            <a:r>
              <a:rPr lang="en-US" sz="1100" dirty="0" smtClean="0"/>
              <a:t> and un-cited stock art, images and visualisation found through internet searches.</a:t>
            </a:r>
            <a:endParaRPr lang="en-US" sz="1100" dirty="0" smtClean="0">
              <a:hlinkClick r:id="rId3"/>
            </a:endParaRPr>
          </a:p>
        </p:txBody>
      </p:sp>
    </p:spTree>
    <p:extLst>
      <p:ext uri="{BB962C8B-B14F-4D97-AF65-F5344CB8AC3E}">
        <p14:creationId xmlns:p14="http://schemas.microsoft.com/office/powerpoint/2010/main" val="1048970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1906</TotalTime>
  <Words>2130</Words>
  <Application>Microsoft Office PowerPoint</Application>
  <PresentationFormat>A4 Paper (210x297 mm)</PresentationFormat>
  <Paragraphs>258</Paragraphs>
  <Slides>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Apple Chancery</vt:lpstr>
      <vt:lpstr>Arial</vt:lpstr>
      <vt:lpstr>Calibri</vt:lpstr>
      <vt:lpstr>Calibri Light</vt:lpstr>
      <vt:lpstr>Helvetica</vt:lpstr>
      <vt:lpstr>Mangal</vt:lpstr>
      <vt:lpstr>Tahoma</vt:lpstr>
      <vt:lpstr>Times</vt:lpstr>
      <vt:lpstr>Office Theme</vt:lpstr>
      <vt:lpstr>FIT5147 Data Exploration and visualisation TP2 2017</vt:lpstr>
      <vt:lpstr>Brief</vt:lpstr>
      <vt:lpstr>Sheet 1 – The Ideas Sheet</vt:lpstr>
      <vt:lpstr>Sheet 2 – Geographical View </vt:lpstr>
      <vt:lpstr>Sheet 3 – Construct-A-Query Visualisation </vt:lpstr>
      <vt:lpstr>Sheet 4 – Crime Radar</vt:lpstr>
      <vt:lpstr>Sheet 5 – Realisation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FIT5147 Data Exploration and visualisation TP2 2017</dc:title>
  <dc:creator>Alen Bednjacic</dc:creator>
  <cp:lastModifiedBy>Aaron Tillekeratne</cp:lastModifiedBy>
  <cp:revision>151</cp:revision>
  <cp:lastPrinted>2017-03-17T13:09:04Z</cp:lastPrinted>
  <dcterms:created xsi:type="dcterms:W3CDTF">2017-03-13T00:15:01Z</dcterms:created>
  <dcterms:modified xsi:type="dcterms:W3CDTF">2017-03-19T05:40:35Z</dcterms:modified>
</cp:coreProperties>
</file>